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 id="287" r:id="rId33"/>
    <p:sldId id="289" r:id="rId34"/>
    <p:sldId id="290" r:id="rId35"/>
    <p:sldId id="291" r:id="rId36"/>
    <p:sldId id="292" r:id="rId37"/>
    <p:sldId id="293" r:id="rId38"/>
    <p:sldId id="294" r:id="rId39"/>
    <p:sldId id="295" r:id="rId40"/>
    <p:sldId id="296" r:id="rId41"/>
    <p:sldId id="297" r:id="rId42"/>
    <p:sldId id="298"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 Lian" initials="DL" lastIdx="1" clrIdx="0">
    <p:extLst>
      <p:ext uri="{19B8F6BF-5375-455C-9EA6-DF929625EA0E}">
        <p15:presenceInfo xmlns:p15="http://schemas.microsoft.com/office/powerpoint/2012/main" userId="74fe9eade95ceb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60"/>
  </p:normalViewPr>
  <p:slideViewPr>
    <p:cSldViewPr snapToGrid="0">
      <p:cViewPr varScale="1">
        <p:scale>
          <a:sx n="109" d="100"/>
          <a:sy n="109" d="100"/>
        </p:scale>
        <p:origin x="1674"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38380-55B4-44CC-8D64-0CFEAEC87175}" type="datetimeFigureOut">
              <a:rPr lang="zh-CN" altLang="en-US" smtClean="0"/>
              <a:t>2022/10/31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702A3-3BBD-4453-B934-FADD575612CE}" type="slidenum">
              <a:rPr lang="zh-CN" altLang="en-US" smtClean="0"/>
              <a:t>‹#›</a:t>
            </a:fld>
            <a:endParaRPr lang="zh-CN" altLang="en-US"/>
          </a:p>
        </p:txBody>
      </p:sp>
    </p:spTree>
    <p:extLst>
      <p:ext uri="{BB962C8B-B14F-4D97-AF65-F5344CB8AC3E}">
        <p14:creationId xmlns:p14="http://schemas.microsoft.com/office/powerpoint/2010/main" val="124643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nchor="t"/>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单击以编辑母版副标题样式</a:t>
            </a:r>
            <a:endParaRPr lang="zh-CN" altLang="en-US" dirty="0"/>
          </a:p>
        </p:txBody>
      </p:sp>
      <p:sp>
        <p:nvSpPr>
          <p:cNvPr id="4" name="日期占位符 3"/>
          <p:cNvSpPr>
            <a:spLocks noGrp="1"/>
          </p:cNvSpPr>
          <p:nvPr>
            <p:ph type="dt" sz="half" idx="10"/>
          </p:nvPr>
        </p:nvSpPr>
        <p:spPr/>
        <p:txBody>
          <a:bodyPr/>
          <a:lstStyle/>
          <a:p>
            <a:fld id="{2DD3A404-5EF0-430A-B2E4-8DED4DECA18A}"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9993797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9B6F05E-FF6E-4D49-A459-ED6212154775}"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25854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45377DA-850B-4CC3-BE55-7AF8C59ADECC}"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95743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40516419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8978E0C-AD0B-4336-9902-C65367C2D09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613102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440ECAF-2111-4247-8604-73DF73189235}" type="datetime1">
              <a:rPr lang="zh-CN" altLang="en-US" smtClean="0"/>
              <a:t>2022/10/31</a:t>
            </a:fld>
            <a:endParaRPr lang="zh-CN" altLang="en-US"/>
          </a:p>
        </p:txBody>
      </p:sp>
      <p:sp>
        <p:nvSpPr>
          <p:cNvPr id="6" name="页脚占位符 5"/>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4383938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A3C41C8-1CDE-4462-8A83-8A20E34D4C95}" type="datetime1">
              <a:rPr lang="zh-CN" altLang="en-US" smtClean="0"/>
              <a:t>2022/10/31</a:t>
            </a:fld>
            <a:endParaRPr lang="zh-CN" altLang="en-US"/>
          </a:p>
        </p:txBody>
      </p:sp>
      <p:sp>
        <p:nvSpPr>
          <p:cNvPr id="8" name="页脚占位符 7"/>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a:p>
        </p:txBody>
      </p:sp>
      <p:sp>
        <p:nvSpPr>
          <p:cNvPr id="9" name="灯片编号占位符 8"/>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8132116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6CD0DE5-1C2B-4DE9-9DE6-98692ECA1454}" type="datetime1">
              <a:rPr lang="zh-CN" altLang="en-US" smtClean="0"/>
              <a:t>2022/10/31</a:t>
            </a:fld>
            <a:endParaRPr lang="zh-CN" altLang="en-US"/>
          </a:p>
        </p:txBody>
      </p:sp>
      <p:sp>
        <p:nvSpPr>
          <p:cNvPr id="4" name="页脚占位符 3"/>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a:p>
        </p:txBody>
      </p:sp>
      <p:sp>
        <p:nvSpPr>
          <p:cNvPr id="5" name="灯片编号占位符 4"/>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32719590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C1F6F8-E602-43B3-9619-E5B3B066E24C}" type="datetime1">
              <a:rPr lang="zh-CN" altLang="en-US" smtClean="0"/>
              <a:t>2022/10/31</a:t>
            </a:fld>
            <a:endParaRPr lang="zh-CN" altLang="en-US"/>
          </a:p>
        </p:txBody>
      </p:sp>
      <p:sp>
        <p:nvSpPr>
          <p:cNvPr id="3" name="页脚占位符 2"/>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a:p>
        </p:txBody>
      </p:sp>
      <p:sp>
        <p:nvSpPr>
          <p:cNvPr id="4" name="灯片编号占位符 3"/>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117072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6763820-80DD-42CA-9568-74BA8791AA10}" type="datetime1">
              <a:rPr lang="zh-CN" altLang="en-US" smtClean="0"/>
              <a:t>2022/10/31</a:t>
            </a:fld>
            <a:endParaRPr lang="zh-CN" altLang="en-US"/>
          </a:p>
        </p:txBody>
      </p:sp>
      <p:sp>
        <p:nvSpPr>
          <p:cNvPr id="6" name="页脚占位符 5"/>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760116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125E01A-3DFA-40E0-B504-CF7FFB1E4265}" type="datetime1">
              <a:rPr lang="zh-CN" altLang="en-US" smtClean="0"/>
              <a:t>2022/10/31</a:t>
            </a:fld>
            <a:endParaRPr lang="zh-CN" altLang="en-US"/>
          </a:p>
        </p:txBody>
      </p:sp>
      <p:sp>
        <p:nvSpPr>
          <p:cNvPr id="6" name="页脚占位符 5"/>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4294070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7"/>
            <a:ext cx="7886700" cy="981074"/>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28650" y="1482106"/>
            <a:ext cx="7886700" cy="4932533"/>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1738318" y="6516130"/>
            <a:ext cx="829447" cy="263012"/>
          </a:xfrm>
          <a:prstGeom prst="rect">
            <a:avLst/>
          </a:prstGeom>
        </p:spPr>
        <p:txBody>
          <a:bodyPr vert="horz" lIns="91440" tIns="45720" rIns="91440" bIns="45720" rtlCol="0" anchor="ctr"/>
          <a:lstStyle>
            <a:lvl1pPr algn="l">
              <a:defRPr sz="900">
                <a:solidFill>
                  <a:schemeClr val="tx1">
                    <a:tint val="75000"/>
                  </a:schemeClr>
                </a:solidFill>
              </a:defRPr>
            </a:lvl1pPr>
          </a:lstStyle>
          <a:p>
            <a:fld id="{ADCCC1FB-A249-49D3-9620-1BA24AE4595D}" type="datetime1">
              <a:rPr lang="zh-CN" altLang="en-US" smtClean="0"/>
              <a:t>2022/10/31</a:t>
            </a:fld>
            <a:endParaRPr lang="zh-CN" altLang="en-US"/>
          </a:p>
        </p:txBody>
      </p:sp>
      <p:sp>
        <p:nvSpPr>
          <p:cNvPr id="5" name="页脚占位符 4"/>
          <p:cNvSpPr>
            <a:spLocks noGrp="1"/>
          </p:cNvSpPr>
          <p:nvPr>
            <p:ph type="ftr" sz="quarter" idx="3"/>
          </p:nvPr>
        </p:nvSpPr>
        <p:spPr>
          <a:xfrm>
            <a:off x="634425" y="6516130"/>
            <a:ext cx="1008638" cy="263012"/>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dirty="0" smtClean="0"/>
              <a:t>《</a:t>
            </a:r>
            <a:r>
              <a:rPr lang="zh-CN" altLang="en-US" dirty="0" smtClean="0"/>
              <a:t>机器学习概论</a:t>
            </a:r>
            <a:r>
              <a:rPr lang="en-US" altLang="zh-CN" dirty="0" smtClean="0"/>
              <a:t>》</a:t>
            </a:r>
            <a:endParaRPr lang="zh-CN" altLang="en-US" dirty="0"/>
          </a:p>
        </p:txBody>
      </p:sp>
      <p:sp>
        <p:nvSpPr>
          <p:cNvPr id="6" name="灯片编号占位符 5"/>
          <p:cNvSpPr>
            <a:spLocks noGrp="1"/>
          </p:cNvSpPr>
          <p:nvPr>
            <p:ph type="sldNum" sz="quarter" idx="4"/>
          </p:nvPr>
        </p:nvSpPr>
        <p:spPr>
          <a:xfrm>
            <a:off x="8367066" y="879586"/>
            <a:ext cx="628650" cy="365125"/>
          </a:xfrm>
          <a:prstGeom prst="rect">
            <a:avLst/>
          </a:prstGeom>
        </p:spPr>
        <p:txBody>
          <a:bodyPr vert="horz" lIns="91440" tIns="45720" rIns="91440" bIns="45720" rtlCol="0" anchor="ctr"/>
          <a:lstStyle>
            <a:lvl1pPr algn="r">
              <a:defRPr sz="1200" b="1">
                <a:solidFill>
                  <a:schemeClr val="tx1"/>
                </a:solidFill>
              </a:defRPr>
            </a:lvl1pPr>
          </a:lstStyle>
          <a:p>
            <a:fld id="{EBFC4843-EEDB-4B7A-8496-D61853415229}" type="slidenum">
              <a:rPr lang="zh-CN" altLang="en-US" smtClean="0"/>
              <a:pPr/>
              <a:t>‹#›</a:t>
            </a:fld>
            <a:endParaRPr lang="zh-CN" altLang="en-US"/>
          </a:p>
        </p:txBody>
      </p:sp>
      <p:pic>
        <p:nvPicPr>
          <p:cNvPr id="7" name="Picture 6"/>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2652" b="95833" l="805" r="50302"/>
                    </a14:imgEffect>
                  </a14:imgLayer>
                </a14:imgProps>
              </a:ext>
            </a:extLst>
          </a:blip>
          <a:srcRect l="1834" t="5944" r="52105" b="8391"/>
          <a:stretch/>
        </p:blipFill>
        <p:spPr>
          <a:xfrm>
            <a:off x="8076630" y="365126"/>
            <a:ext cx="762106" cy="752887"/>
          </a:xfrm>
          <a:prstGeom prst="rect">
            <a:avLst/>
          </a:prstGeom>
        </p:spPr>
      </p:pic>
    </p:spTree>
    <p:extLst>
      <p:ext uri="{BB962C8B-B14F-4D97-AF65-F5344CB8AC3E}">
        <p14:creationId xmlns:p14="http://schemas.microsoft.com/office/powerpoint/2010/main" val="234938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l" defTabSz="685800" rtl="0" eaLnBrk="1" latinLnBrk="0" hangingPunct="1">
        <a:lnSpc>
          <a:spcPct val="90000"/>
        </a:lnSpc>
        <a:spcBef>
          <a:spcPct val="0"/>
        </a:spcBef>
        <a:buNone/>
        <a:defRPr sz="3300" kern="1200" baseline="0">
          <a:solidFill>
            <a:schemeClr val="tx1"/>
          </a:solidFill>
          <a:latin typeface="Times New Roman" panose="02020603050405020304" pitchFamily="18" charset="0"/>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ff.ustc.edu.cn/~liandefu" TargetMode="External"/><Relationship Id="rId2" Type="http://schemas.openxmlformats.org/officeDocument/2006/relationships/hyperlink" Target="mailto:liandefu@ustc.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1.png"/><Relationship Id="rId9"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第十章：降维与度量学习</a:t>
            </a:r>
            <a:endParaRPr lang="zh-CN" altLang="en-US" dirty="0"/>
          </a:p>
        </p:txBody>
      </p:sp>
      <p:sp>
        <p:nvSpPr>
          <p:cNvPr id="3" name="副标题 2"/>
          <p:cNvSpPr>
            <a:spLocks noGrp="1"/>
          </p:cNvSpPr>
          <p:nvPr>
            <p:ph type="subTitle" idx="1"/>
          </p:nvPr>
        </p:nvSpPr>
        <p:spPr>
          <a:xfrm>
            <a:off x="2804743" y="4195762"/>
            <a:ext cx="4026877" cy="1466484"/>
          </a:xfrm>
        </p:spPr>
        <p:txBody>
          <a:bodyPr>
            <a:normAutofit/>
          </a:bodyPr>
          <a:lstStyle/>
          <a:p>
            <a:pPr algn="l"/>
            <a:r>
              <a:rPr lang="zh-CN" altLang="en-US" dirty="0" smtClean="0"/>
              <a:t>主讲：连德富 特任教授 </a:t>
            </a:r>
            <a:r>
              <a:rPr lang="en-US" altLang="zh-CN" dirty="0" smtClean="0"/>
              <a:t>| </a:t>
            </a:r>
            <a:r>
              <a:rPr lang="zh-CN" altLang="en-US" dirty="0" smtClean="0"/>
              <a:t>博士生导师</a:t>
            </a:r>
            <a:endParaRPr lang="en-US" altLang="zh-CN" dirty="0" smtClean="0"/>
          </a:p>
          <a:p>
            <a:pPr algn="l"/>
            <a:r>
              <a:rPr lang="zh-CN" altLang="en-US" dirty="0" smtClean="0"/>
              <a:t>邮箱：</a:t>
            </a:r>
            <a:r>
              <a:rPr lang="en-US" altLang="zh-CN" dirty="0" smtClean="0">
                <a:hlinkClick r:id="rId2"/>
              </a:rPr>
              <a:t>liandefu@ustc.edu.cn</a:t>
            </a:r>
            <a:endParaRPr lang="en-US" altLang="zh-CN" dirty="0" smtClean="0"/>
          </a:p>
          <a:p>
            <a:pPr algn="l"/>
            <a:r>
              <a:rPr lang="zh-CN" altLang="en-US" dirty="0" smtClean="0"/>
              <a:t>手机：</a:t>
            </a:r>
            <a:r>
              <a:rPr lang="en-US" altLang="zh-CN" dirty="0" smtClean="0"/>
              <a:t>13739227137</a:t>
            </a:r>
          </a:p>
          <a:p>
            <a:pPr algn="l"/>
            <a:r>
              <a:rPr lang="zh-CN" altLang="en-US" dirty="0" smtClean="0"/>
              <a:t>主页：</a:t>
            </a:r>
            <a:r>
              <a:rPr lang="en-US" altLang="zh-CN" dirty="0" smtClean="0">
                <a:hlinkClick r:id="rId3"/>
              </a:rPr>
              <a:t>http://staff.ustc.edu.cn/~liandefu</a:t>
            </a:r>
            <a:endParaRPr lang="en-US" altLang="zh-CN" dirty="0" smtClean="0"/>
          </a:p>
        </p:txBody>
      </p:sp>
      <p:sp>
        <p:nvSpPr>
          <p:cNvPr id="8" name="灯片编号占位符 7"/>
          <p:cNvSpPr>
            <a:spLocks noGrp="1"/>
          </p:cNvSpPr>
          <p:nvPr>
            <p:ph type="sldNum" sz="quarter" idx="12"/>
          </p:nvPr>
        </p:nvSpPr>
        <p:spPr/>
        <p:txBody>
          <a:bodyPr/>
          <a:lstStyle/>
          <a:p>
            <a:fld id="{EBFC4843-EEDB-4B7A-8496-D61853415229}" type="slidenum">
              <a:rPr lang="zh-CN" altLang="en-US" smtClean="0"/>
              <a:t>1</a:t>
            </a:fld>
            <a:endParaRPr lang="zh-CN" altLang="en-US"/>
          </a:p>
        </p:txBody>
      </p:sp>
      <p:sp>
        <p:nvSpPr>
          <p:cNvPr id="9" name="页脚占位符 8"/>
          <p:cNvSpPr>
            <a:spLocks noGrp="1"/>
          </p:cNvSpPr>
          <p:nvPr>
            <p:ph type="ftr" sz="quarter" idx="11"/>
          </p:nvPr>
        </p:nvSpPr>
        <p:spPr/>
        <p:txBody>
          <a:bodyPr/>
          <a:lstStyle/>
          <a:p>
            <a:r>
              <a:rPr lang="en-US" altLang="zh-CN" dirty="0" smtClean="0"/>
              <a:t>《</a:t>
            </a:r>
            <a:r>
              <a:rPr lang="zh-CN" altLang="en-US" smtClean="0"/>
              <a:t>机器学习概论</a:t>
            </a:r>
            <a:r>
              <a:rPr lang="en-US" altLang="zh-CN" dirty="0" smtClean="0"/>
              <a:t>》</a:t>
            </a:r>
            <a:endParaRPr lang="zh-CN" altLang="en-US"/>
          </a:p>
        </p:txBody>
      </p:sp>
      <p:sp>
        <p:nvSpPr>
          <p:cNvPr id="10" name="日期占位符 9"/>
          <p:cNvSpPr>
            <a:spLocks noGrp="1"/>
          </p:cNvSpPr>
          <p:nvPr>
            <p:ph type="dt" sz="half" idx="10"/>
          </p:nvPr>
        </p:nvSpPr>
        <p:spPr/>
        <p:txBody>
          <a:bodyPr/>
          <a:lstStyle/>
          <a:p>
            <a:fld id="{35016999-E266-4270-8059-9A39859FD4B7}" type="datetime1">
              <a:rPr lang="zh-CN" altLang="en-US" smtClean="0"/>
              <a:t>2022/10/31</a:t>
            </a:fld>
            <a:endParaRPr lang="zh-CN" altLang="en-US"/>
          </a:p>
        </p:txBody>
      </p:sp>
      <p:sp>
        <p:nvSpPr>
          <p:cNvPr id="11" name="文本框 10"/>
          <p:cNvSpPr txBox="1"/>
          <p:nvPr/>
        </p:nvSpPr>
        <p:spPr>
          <a:xfrm>
            <a:off x="975943" y="814630"/>
            <a:ext cx="4431323" cy="369332"/>
          </a:xfrm>
          <a:prstGeom prst="rect">
            <a:avLst/>
          </a:prstGeom>
          <a:noFill/>
        </p:spPr>
        <p:txBody>
          <a:bodyPr wrap="square" rtlCol="0">
            <a:spAutoFit/>
          </a:bodyPr>
          <a:lstStyle/>
          <a:p>
            <a:r>
              <a:rPr lang="en-US" altLang="zh-CN" smtClean="0"/>
              <a:t>2022</a:t>
            </a:r>
            <a:r>
              <a:rPr lang="zh-CN" altLang="en-US" smtClean="0"/>
              <a:t>年秋季 </a:t>
            </a:r>
            <a:r>
              <a:rPr lang="en-US" altLang="zh-CN" dirty="0" smtClean="0"/>
              <a:t>《</a:t>
            </a:r>
            <a:r>
              <a:rPr lang="zh-CN" altLang="en-US" dirty="0" smtClean="0"/>
              <a:t>机器学习概论</a:t>
            </a:r>
            <a:r>
              <a:rPr lang="en-US" altLang="zh-CN" dirty="0" smtClean="0"/>
              <a:t>》</a:t>
            </a:r>
            <a:r>
              <a:rPr lang="zh-CN" altLang="en-US" dirty="0" smtClean="0"/>
              <a:t>课程</a:t>
            </a:r>
            <a:endParaRPr lang="zh-CN" altLang="en-US" dirty="0"/>
          </a:p>
        </p:txBody>
      </p:sp>
    </p:spTree>
    <p:extLst>
      <p:ext uri="{BB962C8B-B14F-4D97-AF65-F5344CB8AC3E}">
        <p14:creationId xmlns:p14="http://schemas.microsoft.com/office/powerpoint/2010/main" val="11905164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多维</a:t>
            </a:r>
            <a:r>
              <a:rPr lang="zh-CN" altLang="en-US" dirty="0" smtClean="0"/>
              <a:t>缩放（</a:t>
            </a:r>
            <a:r>
              <a:rPr lang="en-US" altLang="zh-CN" dirty="0" smtClean="0"/>
              <a:t>MDS</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为便于讨论，令降维后的样本</a:t>
                </a:r>
                <a14:m>
                  <m:oMath xmlns:m="http://schemas.openxmlformats.org/officeDocument/2006/math">
                    <m:r>
                      <a:rPr lang="en-US" altLang="zh-CN" b="1" i="1" dirty="0" smtClean="0">
                        <a:latin typeface="Cambria Math" panose="02040503050406030204" pitchFamily="18" charset="0"/>
                      </a:rPr>
                      <m:t>𝒁</m:t>
                    </m:r>
                  </m:oMath>
                </a14:m>
                <a:r>
                  <a:rPr lang="zh-CN" altLang="en-US" dirty="0"/>
                  <a:t>被中心化，</a:t>
                </a:r>
                <a:r>
                  <a:rPr lang="zh-CN" altLang="en-US" dirty="0" smtClean="0"/>
                  <a:t>即</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=0</m:t>
                    </m:r>
                  </m:oMath>
                </a14:m>
                <a:r>
                  <a:rPr lang="zh-CN" altLang="en-US" dirty="0" smtClean="0"/>
                  <a:t> </a:t>
                </a:r>
                <a:r>
                  <a:rPr lang="zh-CN" altLang="en-US" dirty="0"/>
                  <a:t>。显然，</a:t>
                </a:r>
                <a:r>
                  <a:rPr lang="zh-CN" altLang="en-US" dirty="0" smtClean="0"/>
                  <a:t>矩阵</a:t>
                </a:r>
                <a14:m>
                  <m:oMath xmlns:m="http://schemas.openxmlformats.org/officeDocument/2006/math">
                    <m:r>
                      <a:rPr lang="en-US" altLang="zh-CN" b="1" i="1" dirty="0" smtClean="0">
                        <a:latin typeface="Cambria Math" panose="02040503050406030204" pitchFamily="18" charset="0"/>
                      </a:rPr>
                      <m:t>𝑩</m:t>
                    </m:r>
                  </m:oMath>
                </a14:m>
                <a:r>
                  <a:rPr lang="zh-CN" altLang="en-US" dirty="0" smtClean="0"/>
                  <a:t>的</a:t>
                </a:r>
                <a:r>
                  <a:rPr lang="zh-CN" altLang="en-US" dirty="0"/>
                  <a:t>行与列之和均为零，</a:t>
                </a:r>
                <a:r>
                  <a:rPr lang="zh-CN" altLang="en-US" dirty="0" smtClean="0"/>
                  <a:t>即</a:t>
                </a:r>
                <a:endParaRPr lang="en-US" altLang="zh-CN" dirty="0" smtClean="0"/>
              </a:p>
              <a:p>
                <a:endParaRPr lang="en-US" altLang="zh-CN" dirty="0"/>
              </a:p>
              <a:p>
                <a:endParaRPr lang="en-US" altLang="zh-CN" dirty="0" smtClean="0"/>
              </a:p>
              <a:p>
                <a:endParaRPr lang="en-US" altLang="zh-CN" dirty="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112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10</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373128" y="2360917"/>
                <a:ext cx="4549066" cy="458011"/>
              </a:xfrm>
              <a:prstGeom prst="rect">
                <a:avLst/>
              </a:prstGeom>
            </p:spPr>
            <p:txBody>
              <a:bodyPr wrap="none">
                <a:spAutoFit/>
              </a:bodyPr>
              <a:lstStyle/>
              <a:p>
                <a:r>
                  <a:rPr lang="en-US" altLang="zh-CN" sz="2100" dirty="0" smtClean="0"/>
                  <a:t> </a:t>
                </a:r>
                <a14:m>
                  <m:oMath xmlns:m="http://schemas.openxmlformats.org/officeDocument/2006/math">
                    <m:nary>
                      <m:naryPr>
                        <m:chr m:val="∑"/>
                        <m:supHide m:val="on"/>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latin typeface="Cambria Math" panose="02040503050406030204" pitchFamily="18" charset="0"/>
                              </a:rPr>
                              <m:t>𝑖𝑗</m:t>
                            </m:r>
                          </m:sub>
                        </m:sSub>
                      </m:e>
                    </m:nary>
                    <m:r>
                      <a:rPr lang="en-US" altLang="zh-CN" sz="2100" i="1">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sub>
                      <m:sup/>
                      <m:e>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𝒛</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𝑗</m:t>
                            </m:r>
                          </m:sub>
                        </m:sSub>
                      </m:e>
                    </m:nary>
                    <m:r>
                      <a:rPr lang="en-US" altLang="zh-CN" sz="2100" i="1">
                        <a:latin typeface="Cambria Math" panose="02040503050406030204" pitchFamily="18" charset="0"/>
                      </a:rPr>
                      <m:t>=</m:t>
                    </m:r>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𝒛</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nary>
                      <m:naryPr>
                        <m:chr m:val="∑"/>
                        <m:supHide m:val="on"/>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sub>
                      <m:sup/>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𝑗</m:t>
                            </m:r>
                          </m:sub>
                        </m:sSub>
                      </m:e>
                    </m:nary>
                    <m:r>
                      <a:rPr lang="en-US" altLang="zh-CN" sz="2100" i="1">
                        <a:latin typeface="Cambria Math" panose="02040503050406030204" pitchFamily="18" charset="0"/>
                      </a:rPr>
                      <m:t>=</m:t>
                    </m:r>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𝒛</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r>
                      <a:rPr lang="en-US" altLang="zh-CN" sz="2100" i="1">
                        <a:latin typeface="Cambria Math" panose="02040503050406030204" pitchFamily="18" charset="0"/>
                      </a:rPr>
                      <m:t>0=0</m:t>
                    </m:r>
                  </m:oMath>
                </a14:m>
                <a:endParaRPr lang="en-US" altLang="zh-CN" sz="2100" dirty="0"/>
              </a:p>
            </p:txBody>
          </p:sp>
        </mc:Choice>
        <mc:Fallback xmlns="">
          <p:sp>
            <p:nvSpPr>
              <p:cNvPr id="7" name="矩形 6"/>
              <p:cNvSpPr>
                <a:spLocks noRot="1" noChangeAspect="1" noMove="1" noResize="1" noEditPoints="1" noAdjustHandles="1" noChangeArrowheads="1" noChangeShapeType="1" noTextEdit="1"/>
              </p:cNvSpPr>
              <p:nvPr/>
            </p:nvSpPr>
            <p:spPr>
              <a:xfrm>
                <a:off x="1373128" y="2360917"/>
                <a:ext cx="4549066" cy="458011"/>
              </a:xfrm>
              <a:prstGeom prst="rect">
                <a:avLst/>
              </a:prstGeom>
              <a:blipFill>
                <a:blip r:embed="rId3"/>
                <a:stretch>
                  <a:fillRect l="-7239" t="-109333" b="-16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737246" y="2366625"/>
                <a:ext cx="1405256" cy="452303"/>
              </a:xfrm>
              <a:prstGeom prst="rect">
                <a:avLst/>
              </a:prstGeom>
            </p:spPr>
            <p:txBody>
              <a:bodyPr wrap="none">
                <a:spAutoFit/>
              </a:bodyPr>
              <a:lstStyle/>
              <a:p>
                <a:r>
                  <a:rPr lang="en-US" altLang="zh-CN" sz="2100" dirty="0" smtClean="0"/>
                  <a:t> </a:t>
                </a:r>
                <a14:m>
                  <m:oMath xmlns:m="http://schemas.openxmlformats.org/officeDocument/2006/math">
                    <m:nary>
                      <m:naryPr>
                        <m:chr m:val="∑"/>
                        <m:supHide m:val="on"/>
                        <m:ctrlPr>
                          <a:rPr lang="en-US" altLang="zh-CN" sz="2100" i="1">
                            <a:latin typeface="Cambria Math" panose="02040503050406030204" pitchFamily="18" charset="0"/>
                          </a:rPr>
                        </m:ctrlPr>
                      </m:naryPr>
                      <m:sub>
                        <m:r>
                          <a:rPr lang="en-US" altLang="zh-CN" sz="2100" b="0" i="1" smtClean="0">
                            <a:latin typeface="Cambria Math" panose="02040503050406030204" pitchFamily="18" charset="0"/>
                          </a:rPr>
                          <m:t>𝑗</m:t>
                        </m:r>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latin typeface="Cambria Math" panose="02040503050406030204" pitchFamily="18" charset="0"/>
                              </a:rPr>
                              <m:t>𝑖𝑗</m:t>
                            </m:r>
                          </m:sub>
                        </m:sSub>
                      </m:e>
                    </m:nary>
                    <m:r>
                      <a:rPr lang="en-US" altLang="zh-CN" sz="2100" b="0" i="1" smtClean="0">
                        <a:latin typeface="Cambria Math" panose="02040503050406030204" pitchFamily="18" charset="0"/>
                      </a:rPr>
                      <m:t>=0</m:t>
                    </m:r>
                  </m:oMath>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6737246" y="2366625"/>
                <a:ext cx="1405256" cy="452303"/>
              </a:xfrm>
              <a:prstGeom prst="rect">
                <a:avLst/>
              </a:prstGeom>
              <a:blipFill>
                <a:blip r:embed="rId4"/>
                <a:stretch>
                  <a:fillRect l="-23377" t="-113514" b="-16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549477" y="4299344"/>
                <a:ext cx="1993623"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𝑚</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smtClean="0">
                              <a:solidFill>
                                <a:srgbClr val="FF0000"/>
                              </a:solidFill>
                              <a:latin typeface="Cambria Math" panose="02040503050406030204" pitchFamily="18" charset="0"/>
                            </a:rPr>
                            <m:t>𝑖𝑖</m:t>
                          </m:r>
                        </m:sub>
                      </m:sSub>
                      <m:r>
                        <a:rPr lang="en-US" altLang="zh-CN" sz="2100" b="0" i="1" smtClean="0">
                          <a:latin typeface="Cambria Math" panose="02040503050406030204" pitchFamily="18" charset="0"/>
                        </a:rPr>
                        <m:t>+</m:t>
                      </m:r>
                      <m:r>
                        <m:rPr>
                          <m:sty m:val="p"/>
                        </m:rPr>
                        <a:rPr lang="en-US" altLang="zh-CN" sz="2100" b="0" i="0" smtClean="0">
                          <a:latin typeface="Cambria Math" panose="02040503050406030204" pitchFamily="18" charset="0"/>
                        </a:rPr>
                        <m:t>tr</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𝑩</m:t>
                          </m:r>
                        </m:e>
                      </m:d>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549477" y="4299344"/>
                <a:ext cx="1993623" cy="415498"/>
              </a:xfrm>
              <a:prstGeom prst="rect">
                <a:avLst/>
              </a:prstGeom>
              <a:blipFill>
                <a:blip r:embed="rId5"/>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27294" y="3251718"/>
                <a:ext cx="4065600" cy="1011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100" i="1" smtClean="0">
                              <a:latin typeface="Cambria Math" panose="02040503050406030204" pitchFamily="18" charset="0"/>
                            </a:rPr>
                          </m:ctrlPr>
                        </m:naryPr>
                        <m:sub>
                          <m:r>
                            <a:rPr lang="en-US" altLang="zh-CN" sz="2100" i="1" smtClean="0">
                              <a:solidFill>
                                <a:srgbClr val="FF0000"/>
                              </a:solidFill>
                              <a:latin typeface="Cambria Math" panose="02040503050406030204" pitchFamily="18" charset="0"/>
                            </a:rPr>
                            <m:t>𝑗</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r>
                            <m:rPr>
                              <m:sty m:val="p"/>
                            </m:rPr>
                            <a:rPr lang="en-US" altLang="zh-CN" sz="2100" i="0">
                              <a:latin typeface="Cambria Math" panose="02040503050406030204" pitchFamily="18" charset="0"/>
                            </a:rPr>
                            <m:t>dis</m:t>
                          </m:r>
                          <m:sSubSup>
                            <m:sSubSupPr>
                              <m:ctrlPr>
                                <a:rPr lang="en-US" altLang="zh-CN" sz="2100" i="1">
                                  <a:latin typeface="Cambria Math" panose="02040503050406030204" pitchFamily="18" charset="0"/>
                                </a:rPr>
                              </m:ctrlPr>
                            </m:sSubSupPr>
                            <m:e>
                              <m:r>
                                <m:rPr>
                                  <m:sty m:val="p"/>
                                </m:rPr>
                                <a:rPr lang="en-US" altLang="zh-CN" sz="2100" i="0">
                                  <a:latin typeface="Cambria Math" panose="02040503050406030204" pitchFamily="18" charset="0"/>
                                </a:rPr>
                                <m:t>t</m:t>
                              </m:r>
                            </m:e>
                            <m:sub>
                              <m:r>
                                <a:rPr lang="en-US" altLang="zh-CN" sz="2100" i="1">
                                  <a:latin typeface="Cambria Math" panose="02040503050406030204" pitchFamily="18" charset="0"/>
                                </a:rPr>
                                <m:t>𝑖𝑗</m:t>
                              </m:r>
                            </m:sub>
                            <m:sup>
                              <m:r>
                                <a:rPr lang="en-US" altLang="zh-CN" sz="2100" i="1">
                                  <a:latin typeface="Cambria Math" panose="02040503050406030204" pitchFamily="18" charset="0"/>
                                </a:rPr>
                                <m:t>2</m:t>
                              </m:r>
                            </m:sup>
                          </m:sSubSup>
                        </m:e>
                      </m:nary>
                      <m:r>
                        <a:rPr lang="en-US" altLang="zh-CN" sz="2100" i="1">
                          <a:latin typeface="Cambria Math" panose="02040503050406030204" pitchFamily="18" charset="0"/>
                        </a:rPr>
                        <m:t>=</m:t>
                      </m:r>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𝑗</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latin typeface="Cambria Math" panose="02040503050406030204" pitchFamily="18" charset="0"/>
                                    </a:rPr>
                                    <m:t>𝑖𝑖</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latin typeface="Cambria Math" panose="02040503050406030204" pitchFamily="18" charset="0"/>
                                    </a:rPr>
                                    <m:t>𝑗𝑗</m:t>
                                  </m:r>
                                </m:sub>
                              </m:sSub>
                              <m:r>
                                <a:rPr lang="en-US" altLang="zh-CN" sz="2100" i="1">
                                  <a:latin typeface="Cambria Math" panose="02040503050406030204" pitchFamily="18" charset="0"/>
                                </a:rPr>
                                <m:t>−2</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𝑏</m:t>
                                  </m:r>
                                </m:e>
                                <m:sub>
                                  <m:r>
                                    <a:rPr lang="en-US" altLang="zh-CN" sz="2100" b="0" i="1" smtClean="0">
                                      <a:latin typeface="Cambria Math" panose="02040503050406030204" pitchFamily="18" charset="0"/>
                                    </a:rPr>
                                    <m:t>𝑖𝑗</m:t>
                                  </m:r>
                                </m:sub>
                              </m:sSub>
                            </m:e>
                          </m:d>
                        </m:e>
                      </m:nary>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427294" y="3251718"/>
                <a:ext cx="4065600" cy="101111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907109" y="4299344"/>
                <a:ext cx="2017732" cy="441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𝑚</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b="0" i="1" smtClean="0">
                              <a:solidFill>
                                <a:srgbClr val="FF0000"/>
                              </a:solidFill>
                              <a:latin typeface="Cambria Math" panose="02040503050406030204" pitchFamily="18" charset="0"/>
                            </a:rPr>
                            <m:t>𝑗𝑗</m:t>
                          </m:r>
                        </m:sub>
                      </m:sSub>
                      <m:r>
                        <a:rPr lang="en-US" altLang="zh-CN" sz="2100" b="0" i="1" smtClean="0">
                          <a:latin typeface="Cambria Math" panose="02040503050406030204" pitchFamily="18" charset="0"/>
                        </a:rPr>
                        <m:t>+</m:t>
                      </m:r>
                      <m:r>
                        <m:rPr>
                          <m:sty m:val="p"/>
                        </m:rPr>
                        <a:rPr lang="en-US" altLang="zh-CN" sz="2100" b="0" i="0" smtClean="0">
                          <a:latin typeface="Cambria Math" panose="02040503050406030204" pitchFamily="18" charset="0"/>
                        </a:rPr>
                        <m:t>tr</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𝑩</m:t>
                          </m:r>
                        </m:e>
                      </m:d>
                    </m:oMath>
                  </m:oMathPara>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5907109" y="4299344"/>
                <a:ext cx="2017732" cy="441468"/>
              </a:xfrm>
              <a:prstGeom prst="rect">
                <a:avLst/>
              </a:prstGeom>
              <a:blipFill>
                <a:blip r:embed="rId7"/>
                <a:stretch>
                  <a:fillRect b="-82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84926" y="3251718"/>
                <a:ext cx="4065600"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100" i="1" smtClean="0">
                              <a:latin typeface="Cambria Math" panose="02040503050406030204" pitchFamily="18" charset="0"/>
                            </a:rPr>
                          </m:ctrlPr>
                        </m:naryPr>
                        <m:sub>
                          <m:r>
                            <a:rPr lang="en-US" altLang="zh-CN" sz="2100" b="0" i="1" smtClean="0">
                              <a:solidFill>
                                <a:srgbClr val="FF0000"/>
                              </a:solidFill>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r>
                            <m:rPr>
                              <m:sty m:val="p"/>
                            </m:rPr>
                            <a:rPr lang="en-US" altLang="zh-CN" sz="2100" i="0">
                              <a:latin typeface="Cambria Math" panose="02040503050406030204" pitchFamily="18" charset="0"/>
                            </a:rPr>
                            <m:t>dis</m:t>
                          </m:r>
                          <m:sSubSup>
                            <m:sSubSupPr>
                              <m:ctrlPr>
                                <a:rPr lang="en-US" altLang="zh-CN" sz="2100" i="1">
                                  <a:latin typeface="Cambria Math" panose="02040503050406030204" pitchFamily="18" charset="0"/>
                                </a:rPr>
                              </m:ctrlPr>
                            </m:sSubSupPr>
                            <m:e>
                              <m:r>
                                <m:rPr>
                                  <m:sty m:val="p"/>
                                </m:rPr>
                                <a:rPr lang="en-US" altLang="zh-CN" sz="2100" i="0">
                                  <a:latin typeface="Cambria Math" panose="02040503050406030204" pitchFamily="18" charset="0"/>
                                </a:rPr>
                                <m:t>t</m:t>
                              </m:r>
                            </m:e>
                            <m:sub>
                              <m:r>
                                <a:rPr lang="en-US" altLang="zh-CN" sz="2100" i="1">
                                  <a:latin typeface="Cambria Math" panose="02040503050406030204" pitchFamily="18" charset="0"/>
                                </a:rPr>
                                <m:t>𝑖𝑗</m:t>
                              </m:r>
                            </m:sub>
                            <m:sup>
                              <m:r>
                                <a:rPr lang="en-US" altLang="zh-CN" sz="2100" i="1">
                                  <a:latin typeface="Cambria Math" panose="02040503050406030204" pitchFamily="18" charset="0"/>
                                </a:rPr>
                                <m:t>2</m:t>
                              </m:r>
                            </m:sup>
                          </m:sSubSup>
                        </m:e>
                      </m:nary>
                      <m:r>
                        <a:rPr lang="en-US" altLang="zh-CN" sz="2100" i="1">
                          <a:latin typeface="Cambria Math" panose="02040503050406030204" pitchFamily="18" charset="0"/>
                        </a:rPr>
                        <m:t>=</m:t>
                      </m:r>
                      <m:nary>
                        <m:naryPr>
                          <m:chr m:val="∑"/>
                          <m:ctrlPr>
                            <a:rPr lang="en-US" altLang="zh-CN" sz="2100" i="1">
                              <a:latin typeface="Cambria Math" panose="02040503050406030204" pitchFamily="18" charset="0"/>
                            </a:rPr>
                          </m:ctrlPr>
                        </m:naryPr>
                        <m:sub>
                          <m:r>
                            <a:rPr lang="en-US" altLang="zh-CN" sz="2100" b="0" i="1" smtClean="0">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latin typeface="Cambria Math" panose="02040503050406030204" pitchFamily="18" charset="0"/>
                                    </a:rPr>
                                    <m:t>𝑖𝑖</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latin typeface="Cambria Math" panose="02040503050406030204" pitchFamily="18" charset="0"/>
                                    </a:rPr>
                                    <m:t>𝑗𝑗</m:t>
                                  </m:r>
                                </m:sub>
                              </m:sSub>
                              <m:r>
                                <a:rPr lang="en-US" altLang="zh-CN" sz="2100" i="1">
                                  <a:latin typeface="Cambria Math" panose="02040503050406030204" pitchFamily="18" charset="0"/>
                                </a:rPr>
                                <m:t>−2</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𝑏</m:t>
                                  </m:r>
                                </m:e>
                                <m:sub>
                                  <m:r>
                                    <a:rPr lang="en-US" altLang="zh-CN" sz="2100" b="0" i="1" smtClean="0">
                                      <a:latin typeface="Cambria Math" panose="02040503050406030204" pitchFamily="18" charset="0"/>
                                    </a:rPr>
                                    <m:t>𝑖𝑗</m:t>
                                  </m:r>
                                </m:sub>
                              </m:sSub>
                            </m:e>
                          </m:d>
                        </m:e>
                      </m:nary>
                    </m:oMath>
                  </m:oMathPara>
                </a14:m>
                <a:endParaRPr lang="zh-CN" altLang="en-US" sz="2100" dirty="0"/>
              </a:p>
            </p:txBody>
          </p:sp>
        </mc:Choice>
        <mc:Fallback xmlns="">
          <p:sp>
            <p:nvSpPr>
              <p:cNvPr id="12" name="矩形 11"/>
              <p:cNvSpPr>
                <a:spLocks noRot="1" noChangeAspect="1" noMove="1" noResize="1" noEditPoints="1" noAdjustHandles="1" noChangeArrowheads="1" noChangeShapeType="1" noTextEdit="1"/>
              </p:cNvSpPr>
              <p:nvPr/>
            </p:nvSpPr>
            <p:spPr>
              <a:xfrm>
                <a:off x="4784926" y="3251718"/>
                <a:ext cx="4065600" cy="97456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018944" y="5163320"/>
                <a:ext cx="1708416" cy="1011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𝑚</m:t>
                          </m:r>
                        </m:sup>
                        <m:e>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𝑗</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r>
                                <a:rPr lang="en-US" altLang="zh-CN" sz="2100" i="1">
                                  <a:latin typeface="Cambria Math" panose="02040503050406030204" pitchFamily="18" charset="0"/>
                                </a:rPr>
                                <m:t>𝑑𝑖𝑠</m:t>
                              </m:r>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𝑡</m:t>
                                  </m:r>
                                </m:e>
                                <m:sub>
                                  <m:r>
                                    <a:rPr lang="en-US" altLang="zh-CN" sz="2100" i="1">
                                      <a:latin typeface="Cambria Math" panose="02040503050406030204" pitchFamily="18" charset="0"/>
                                    </a:rPr>
                                    <m:t>𝑖𝑗</m:t>
                                  </m:r>
                                </m:sub>
                                <m:sup>
                                  <m:r>
                                    <a:rPr lang="en-US" altLang="zh-CN" sz="2100" i="1">
                                      <a:latin typeface="Cambria Math" panose="02040503050406030204" pitchFamily="18" charset="0"/>
                                    </a:rPr>
                                    <m:t>2</m:t>
                                  </m:r>
                                </m:sup>
                              </m:sSubSup>
                            </m:e>
                          </m:nary>
                        </m:e>
                      </m:nary>
                    </m:oMath>
                  </m:oMathPara>
                </a14:m>
                <a:endParaRPr lang="zh-CN" altLang="en-US" sz="2100" dirty="0"/>
              </a:p>
            </p:txBody>
          </p:sp>
        </mc:Choice>
        <mc:Fallback xmlns="">
          <p:sp>
            <p:nvSpPr>
              <p:cNvPr id="13" name="矩形 12"/>
              <p:cNvSpPr>
                <a:spLocks noRot="1" noChangeAspect="1" noMove="1" noResize="1" noEditPoints="1" noAdjustHandles="1" noChangeArrowheads="1" noChangeShapeType="1" noTextEdit="1"/>
              </p:cNvSpPr>
              <p:nvPr/>
            </p:nvSpPr>
            <p:spPr>
              <a:xfrm>
                <a:off x="2018944" y="5163320"/>
                <a:ext cx="1708416" cy="101111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655110" y="5316251"/>
                <a:ext cx="2974148" cy="87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sub>
                        <m:sup/>
                        <m:e>
                          <m:d>
                            <m:dPr>
                              <m:ctrlPr>
                                <a:rPr lang="en-US" altLang="zh-CN" sz="2100" b="0" i="1" smtClean="0">
                                  <a:latin typeface="Cambria Math" panose="02040503050406030204" pitchFamily="18" charset="0"/>
                                </a:rPr>
                              </m:ctrlPr>
                            </m:dPr>
                            <m:e>
                              <m:r>
                                <a:rPr lang="en-US" altLang="zh-CN" sz="2100" i="1">
                                  <a:latin typeface="Cambria Math" panose="02040503050406030204" pitchFamily="18" charset="0"/>
                                </a:rPr>
                                <m:t>𝑚</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solidFill>
                                        <a:srgbClr val="FF0000"/>
                                      </a:solidFill>
                                      <a:latin typeface="Cambria Math" panose="02040503050406030204" pitchFamily="18" charset="0"/>
                                    </a:rPr>
                                    <m:t>𝑖𝑖</m:t>
                                  </m:r>
                                </m:sub>
                              </m:sSub>
                              <m:r>
                                <a:rPr lang="en-US" altLang="zh-CN" sz="2100" i="1">
                                  <a:latin typeface="Cambria Math" panose="02040503050406030204" pitchFamily="18" charset="0"/>
                                </a:rPr>
                                <m:t>+</m:t>
                              </m:r>
                              <m:r>
                                <m:rPr>
                                  <m:sty m:val="p"/>
                                </m:rPr>
                                <a:rPr lang="en-US" altLang="zh-CN" sz="2100">
                                  <a:latin typeface="Cambria Math" panose="02040503050406030204" pitchFamily="18" charset="0"/>
                                </a:rPr>
                                <m:t>trace</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𝑩</m:t>
                                  </m:r>
                                </m:e>
                              </m:d>
                            </m:e>
                          </m:d>
                        </m:e>
                      </m:nary>
                    </m:oMath>
                  </m:oMathPara>
                </a14:m>
                <a:endParaRPr lang="zh-CN" altLang="en-US" sz="2100" dirty="0"/>
              </a:p>
            </p:txBody>
          </p:sp>
        </mc:Choice>
        <mc:Fallback xmlns="">
          <p:sp>
            <p:nvSpPr>
              <p:cNvPr id="14" name="矩形 13"/>
              <p:cNvSpPr>
                <a:spLocks noRot="1" noChangeAspect="1" noMove="1" noResize="1" noEditPoints="1" noAdjustHandles="1" noChangeArrowheads="1" noChangeShapeType="1" noTextEdit="1"/>
              </p:cNvSpPr>
              <p:nvPr/>
            </p:nvSpPr>
            <p:spPr>
              <a:xfrm>
                <a:off x="3655110" y="5316251"/>
                <a:ext cx="2974148" cy="87652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647661" y="6257636"/>
                <a:ext cx="1646605"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=2 </m:t>
                      </m:r>
                      <m:r>
                        <a:rPr lang="en-US" altLang="zh-CN" sz="2100" b="0" i="1" smtClean="0">
                          <a:latin typeface="Cambria Math" panose="02040503050406030204" pitchFamily="18" charset="0"/>
                        </a:rPr>
                        <m:t>𝑚</m:t>
                      </m:r>
                      <m:r>
                        <a:rPr lang="en-US" altLang="zh-CN" sz="2100" b="0" i="0" smtClean="0">
                          <a:latin typeface="Cambria Math" panose="02040503050406030204" pitchFamily="18" charset="0"/>
                        </a:rPr>
                        <m:t> </m:t>
                      </m:r>
                      <m:r>
                        <m:rPr>
                          <m:sty m:val="p"/>
                        </m:rPr>
                        <a:rPr lang="en-US" altLang="zh-CN" sz="2100" b="0" i="0" smtClean="0">
                          <a:latin typeface="Cambria Math" panose="02040503050406030204" pitchFamily="18" charset="0"/>
                        </a:rPr>
                        <m:t>tr</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𝑩</m:t>
                          </m:r>
                        </m:e>
                      </m:d>
                    </m:oMath>
                  </m:oMathPara>
                </a14:m>
                <a:endParaRPr lang="zh-CN" altLang="en-US" sz="2100" dirty="0"/>
              </a:p>
            </p:txBody>
          </p:sp>
        </mc:Choice>
        <mc:Fallback xmlns="">
          <p:sp>
            <p:nvSpPr>
              <p:cNvPr id="15" name="矩形 14"/>
              <p:cNvSpPr>
                <a:spLocks noRot="1" noChangeAspect="1" noMove="1" noResize="1" noEditPoints="1" noAdjustHandles="1" noChangeArrowheads="1" noChangeShapeType="1" noTextEdit="1"/>
              </p:cNvSpPr>
              <p:nvPr/>
            </p:nvSpPr>
            <p:spPr>
              <a:xfrm>
                <a:off x="3647661" y="6257636"/>
                <a:ext cx="1646605" cy="415498"/>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358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28650" y="3872436"/>
            <a:ext cx="7886700" cy="115370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743725" y="1361666"/>
            <a:ext cx="4251992" cy="235739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8783" y="1361666"/>
            <a:ext cx="4442791" cy="23573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多维缩放（</a:t>
            </a:r>
            <a:r>
              <a:rPr lang="en-US" altLang="zh-CN" dirty="0"/>
              <a:t>MDS</a:t>
            </a:r>
            <a:r>
              <a:rPr lang="zh-CN" altLang="en-US" dirty="0"/>
              <a:t>）</a:t>
            </a:r>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11</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628650" y="1457230"/>
                <a:ext cx="3507675" cy="101111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CN" sz="2100" i="1" smtClean="0">
                              <a:latin typeface="Cambria Math" panose="02040503050406030204" pitchFamily="18" charset="0"/>
                            </a:rPr>
                          </m:ctrlPr>
                        </m:sSubSupPr>
                        <m:e>
                          <m:r>
                            <m:rPr>
                              <m:sty m:val="p"/>
                            </m:rPr>
                            <a:rPr lang="en-US" altLang="zh-CN" sz="2100" i="0">
                              <a:latin typeface="Cambria Math" panose="02040503050406030204" pitchFamily="18" charset="0"/>
                            </a:rPr>
                            <m:t>dist</m:t>
                          </m:r>
                        </m:e>
                        <m:sub>
                          <m:r>
                            <a:rPr lang="en-US" altLang="zh-CN" sz="2100" i="1">
                              <a:latin typeface="Cambria Math" panose="02040503050406030204" pitchFamily="18" charset="0"/>
                            </a:rPr>
                            <m:t>𝑖</m:t>
                          </m:r>
                          <m:r>
                            <a:rPr lang="en-US" altLang="zh-CN" sz="2100" b="0" i="1" smtClean="0">
                              <a:latin typeface="Cambria Math" panose="02040503050406030204" pitchFamily="18" charset="0"/>
                            </a:rPr>
                            <m:t>⋅</m:t>
                          </m:r>
                        </m:sub>
                        <m:sup>
                          <m:r>
                            <a:rPr lang="en-US" altLang="zh-CN" sz="2100" i="1">
                              <a:latin typeface="Cambria Math" panose="02040503050406030204" pitchFamily="18" charset="0"/>
                            </a:rPr>
                            <m:t>2</m:t>
                          </m:r>
                        </m:sup>
                      </m:sSubSup>
                      <m:r>
                        <a:rPr lang="en-US" altLang="zh-CN" sz="2100" b="0" i="0" smtClean="0">
                          <a:latin typeface="Cambria Math" panose="02040503050406030204" pitchFamily="18" charset="0"/>
                        </a:rPr>
                        <m:t>=</m:t>
                      </m:r>
                      <m:f>
                        <m:fPr>
                          <m:ctrlPr>
                            <a:rPr lang="en-US" altLang="zh-CN" sz="2100" b="0" i="1" smtClean="0">
                              <a:latin typeface="Cambria Math" panose="02040503050406030204" pitchFamily="18" charset="0"/>
                            </a:rPr>
                          </m:ctrlPr>
                        </m:fPr>
                        <m:num>
                          <m:r>
                            <a:rPr lang="en-US" altLang="zh-CN" sz="2100" b="0" i="1" smtClean="0">
                              <a:latin typeface="Cambria Math" panose="02040503050406030204" pitchFamily="18" charset="0"/>
                            </a:rPr>
                            <m:t>1</m:t>
                          </m:r>
                        </m:num>
                        <m:den>
                          <m:r>
                            <a:rPr lang="en-US" altLang="zh-CN" sz="2100" b="0" i="1" smtClean="0">
                              <a:latin typeface="Cambria Math" panose="02040503050406030204" pitchFamily="18" charset="0"/>
                            </a:rPr>
                            <m:t>𝑚</m:t>
                          </m:r>
                        </m:den>
                      </m:f>
                      <m:nary>
                        <m:naryPr>
                          <m:chr m:val="∑"/>
                          <m:ctrlPr>
                            <a:rPr lang="en-US" altLang="zh-CN" sz="2100" i="1">
                              <a:latin typeface="Cambria Math" panose="02040503050406030204" pitchFamily="18" charset="0"/>
                            </a:rPr>
                          </m:ctrlPr>
                        </m:naryPr>
                        <m:sub>
                          <m:r>
                            <a:rPr lang="en-US" altLang="zh-CN" sz="2100" i="1">
                              <a:solidFill>
                                <a:srgbClr val="FF0000"/>
                              </a:solidFill>
                              <a:latin typeface="Cambria Math" panose="02040503050406030204" pitchFamily="18" charset="0"/>
                            </a:rPr>
                            <m:t>𝑗</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r>
                            <m:rPr>
                              <m:sty m:val="p"/>
                            </m:rPr>
                            <a:rPr lang="en-US" altLang="zh-CN" sz="2100">
                              <a:latin typeface="Cambria Math" panose="02040503050406030204" pitchFamily="18" charset="0"/>
                            </a:rPr>
                            <m:t>dis</m:t>
                          </m:r>
                          <m:sSubSup>
                            <m:sSubSupPr>
                              <m:ctrlPr>
                                <a:rPr lang="en-US" altLang="zh-CN" sz="2100" i="1">
                                  <a:latin typeface="Cambria Math" panose="02040503050406030204" pitchFamily="18" charset="0"/>
                                </a:rPr>
                              </m:ctrlPr>
                            </m:sSubSupPr>
                            <m:e>
                              <m:r>
                                <m:rPr>
                                  <m:sty m:val="p"/>
                                </m:rPr>
                                <a:rPr lang="en-US" altLang="zh-CN" sz="2100">
                                  <a:latin typeface="Cambria Math" panose="02040503050406030204" pitchFamily="18" charset="0"/>
                                </a:rPr>
                                <m:t>t</m:t>
                              </m:r>
                            </m:e>
                            <m:sub>
                              <m:r>
                                <a:rPr lang="en-US" altLang="zh-CN" sz="2100" i="1">
                                  <a:latin typeface="Cambria Math" panose="02040503050406030204" pitchFamily="18" charset="0"/>
                                </a:rPr>
                                <m:t>𝑖𝑗</m:t>
                              </m:r>
                            </m:sub>
                            <m:sup>
                              <m:r>
                                <a:rPr lang="en-US" altLang="zh-CN" sz="2100" i="1">
                                  <a:latin typeface="Cambria Math" panose="02040503050406030204" pitchFamily="18" charset="0"/>
                                </a:rPr>
                                <m:t>2</m:t>
                              </m:r>
                            </m:sup>
                          </m:sSubSup>
                        </m:e>
                      </m:nary>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628650" y="1457230"/>
                <a:ext cx="3507675" cy="101111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078356" y="1486002"/>
                <a:ext cx="2511265" cy="97456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100" i="0" smtClean="0">
                          <a:latin typeface="Cambria Math" panose="02040503050406030204" pitchFamily="18" charset="0"/>
                        </a:rPr>
                        <m:t>dis</m:t>
                      </m:r>
                      <m:sSubSup>
                        <m:sSubSupPr>
                          <m:ctrlPr>
                            <a:rPr lang="en-US" altLang="zh-CN" sz="2100" i="1">
                              <a:latin typeface="Cambria Math" panose="02040503050406030204" pitchFamily="18" charset="0"/>
                            </a:rPr>
                          </m:ctrlPr>
                        </m:sSubSupPr>
                        <m:e>
                          <m:r>
                            <m:rPr>
                              <m:sty m:val="p"/>
                            </m:rPr>
                            <a:rPr lang="en-US" altLang="zh-CN" sz="2100" i="0">
                              <a:latin typeface="Cambria Math" panose="02040503050406030204" pitchFamily="18" charset="0"/>
                            </a:rPr>
                            <m:t>t</m:t>
                          </m:r>
                        </m:e>
                        <m: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𝑗</m:t>
                          </m:r>
                        </m:sub>
                        <m:sup>
                          <m:r>
                            <a:rPr lang="en-US" altLang="zh-CN" sz="2100" i="1">
                              <a:latin typeface="Cambria Math" panose="02040503050406030204" pitchFamily="18" charset="0"/>
                            </a:rPr>
                            <m:t>2</m:t>
                          </m:r>
                        </m:sup>
                      </m:sSubSup>
                      <m:r>
                        <a:rPr lang="en-US" altLang="zh-CN" sz="2100" b="0" i="1" smtClean="0">
                          <a:latin typeface="Cambria Math" panose="02040503050406030204" pitchFamily="18" charset="0"/>
                        </a:rPr>
                        <m:t>=</m:t>
                      </m:r>
                      <m:f>
                        <m:fPr>
                          <m:ctrlPr>
                            <a:rPr lang="en-US" altLang="zh-CN" sz="2100" b="0" i="1" smtClean="0">
                              <a:latin typeface="Cambria Math" panose="02040503050406030204" pitchFamily="18" charset="0"/>
                            </a:rPr>
                          </m:ctrlPr>
                        </m:fPr>
                        <m:num>
                          <m:r>
                            <a:rPr lang="en-US" altLang="zh-CN" sz="2100" b="0" i="1" smtClean="0">
                              <a:latin typeface="Cambria Math" panose="02040503050406030204" pitchFamily="18" charset="0"/>
                            </a:rPr>
                            <m:t>1</m:t>
                          </m:r>
                        </m:num>
                        <m:den>
                          <m:r>
                            <a:rPr lang="en-US" altLang="zh-CN" sz="2100" b="0" i="1" smtClean="0">
                              <a:latin typeface="Cambria Math" panose="02040503050406030204" pitchFamily="18" charset="0"/>
                            </a:rPr>
                            <m:t>𝑚</m:t>
                          </m:r>
                        </m:den>
                      </m:f>
                      <m:nary>
                        <m:naryPr>
                          <m:chr m:val="∑"/>
                          <m:ctrlPr>
                            <a:rPr lang="en-US" altLang="zh-CN" sz="2100" i="1">
                              <a:latin typeface="Cambria Math" panose="02040503050406030204" pitchFamily="18" charset="0"/>
                            </a:rPr>
                          </m:ctrlPr>
                        </m:naryPr>
                        <m:sub>
                          <m:r>
                            <a:rPr lang="en-US" altLang="zh-CN" sz="2100" i="1">
                              <a:solidFill>
                                <a:srgbClr val="FF0000"/>
                              </a:solidFill>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r>
                            <m:rPr>
                              <m:sty m:val="p"/>
                            </m:rPr>
                            <a:rPr lang="en-US" altLang="zh-CN" sz="2100">
                              <a:latin typeface="Cambria Math" panose="02040503050406030204" pitchFamily="18" charset="0"/>
                            </a:rPr>
                            <m:t>dis</m:t>
                          </m:r>
                          <m:sSubSup>
                            <m:sSubSupPr>
                              <m:ctrlPr>
                                <a:rPr lang="en-US" altLang="zh-CN" sz="2100" i="1">
                                  <a:latin typeface="Cambria Math" panose="02040503050406030204" pitchFamily="18" charset="0"/>
                                </a:rPr>
                              </m:ctrlPr>
                            </m:sSubSupPr>
                            <m:e>
                              <m:r>
                                <m:rPr>
                                  <m:sty m:val="p"/>
                                </m:rPr>
                                <a:rPr lang="en-US" altLang="zh-CN" sz="2100">
                                  <a:latin typeface="Cambria Math" panose="02040503050406030204" pitchFamily="18" charset="0"/>
                                </a:rPr>
                                <m:t>t</m:t>
                              </m:r>
                            </m:e>
                            <m:sub>
                              <m:r>
                                <a:rPr lang="en-US" altLang="zh-CN" sz="2100" i="1">
                                  <a:latin typeface="Cambria Math" panose="02040503050406030204" pitchFamily="18" charset="0"/>
                                </a:rPr>
                                <m:t>𝑖𝑗</m:t>
                              </m:r>
                            </m:sub>
                            <m:sup>
                              <m:r>
                                <a:rPr lang="en-US" altLang="zh-CN" sz="2100" i="1">
                                  <a:latin typeface="Cambria Math" panose="02040503050406030204" pitchFamily="18" charset="0"/>
                                </a:rPr>
                                <m:t>2</m:t>
                              </m:r>
                            </m:sup>
                          </m:sSubSup>
                        </m:e>
                      </m:nary>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5078356" y="1486002"/>
                <a:ext cx="2511265" cy="97456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906558" y="3925583"/>
                <a:ext cx="3027239" cy="101111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100" i="1" smtClean="0">
                              <a:latin typeface="Cambria Math" panose="02040503050406030204" pitchFamily="18" charset="0"/>
                            </a:rPr>
                          </m:ctrlPr>
                        </m:sSubSupPr>
                        <m:e>
                          <m:r>
                            <m:rPr>
                              <m:sty m:val="p"/>
                            </m:rPr>
                            <a:rPr lang="en-US" altLang="zh-CN" sz="2100" i="0">
                              <a:latin typeface="Cambria Math" panose="02040503050406030204" pitchFamily="18" charset="0"/>
                            </a:rPr>
                            <m:t>dist</m:t>
                          </m:r>
                        </m:e>
                        <m:sub>
                          <m:r>
                            <a:rPr lang="en-US" altLang="zh-CN" sz="2100" b="0" i="1" smtClean="0">
                              <a:latin typeface="Cambria Math" panose="02040503050406030204" pitchFamily="18" charset="0"/>
                            </a:rPr>
                            <m:t>⋅⋅</m:t>
                          </m:r>
                        </m:sub>
                        <m:sup>
                          <m:r>
                            <a:rPr lang="en-US" altLang="zh-CN" sz="2100" i="1">
                              <a:latin typeface="Cambria Math" panose="02040503050406030204" pitchFamily="18" charset="0"/>
                            </a:rPr>
                            <m:t>2</m:t>
                          </m:r>
                        </m:sup>
                      </m:sSubSup>
                      <m:r>
                        <a:rPr lang="en-US" altLang="zh-CN" sz="2100" b="0" i="1" smtClean="0">
                          <a:latin typeface="Cambria Math" panose="02040503050406030204" pitchFamily="18" charset="0"/>
                        </a:rPr>
                        <m:t>=</m:t>
                      </m:r>
                      <m:f>
                        <m:fPr>
                          <m:ctrlPr>
                            <a:rPr lang="en-US" altLang="zh-CN" sz="2100" b="0" i="1" smtClean="0">
                              <a:latin typeface="Cambria Math" panose="02040503050406030204" pitchFamily="18" charset="0"/>
                            </a:rPr>
                          </m:ctrlPr>
                        </m:fPr>
                        <m:num>
                          <m:r>
                            <a:rPr lang="en-US" altLang="zh-CN" sz="2100" b="0" i="1" smtClean="0">
                              <a:latin typeface="Cambria Math" panose="02040503050406030204" pitchFamily="18" charset="0"/>
                            </a:rPr>
                            <m:t>1</m:t>
                          </m:r>
                        </m:num>
                        <m:den>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𝑚</m:t>
                              </m:r>
                            </m:e>
                            <m:sup>
                              <m:r>
                                <a:rPr lang="en-US" altLang="zh-CN" sz="2100" b="0" i="1" smtClean="0">
                                  <a:latin typeface="Cambria Math" panose="02040503050406030204" pitchFamily="18" charset="0"/>
                                </a:rPr>
                                <m:t>2</m:t>
                              </m:r>
                            </m:sup>
                          </m:sSup>
                        </m:den>
                      </m:f>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𝑗</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r>
                                <a:rPr lang="en-US" altLang="zh-CN" sz="2100" i="1">
                                  <a:latin typeface="Cambria Math" panose="02040503050406030204" pitchFamily="18" charset="0"/>
                                </a:rPr>
                                <m:t>𝑑𝑖𝑠</m:t>
                              </m:r>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𝑡</m:t>
                                  </m:r>
                                </m:e>
                                <m:sub>
                                  <m:r>
                                    <a:rPr lang="en-US" altLang="zh-CN" sz="2100" i="1">
                                      <a:latin typeface="Cambria Math" panose="02040503050406030204" pitchFamily="18" charset="0"/>
                                    </a:rPr>
                                    <m:t>𝑖𝑗</m:t>
                                  </m:r>
                                </m:sub>
                                <m:sup>
                                  <m:r>
                                    <a:rPr lang="en-US" altLang="zh-CN" sz="2100" i="1">
                                      <a:latin typeface="Cambria Math" panose="02040503050406030204" pitchFamily="18" charset="0"/>
                                    </a:rPr>
                                    <m:t>2</m:t>
                                  </m:r>
                                </m:sup>
                              </m:sSubSup>
                            </m:e>
                          </m:nary>
                        </m:e>
                      </m:nary>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906558" y="3925583"/>
                <a:ext cx="3027239" cy="101111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261243" y="2344942"/>
                <a:ext cx="2511136" cy="699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f>
                        <m:fPr>
                          <m:ctrlPr>
                            <a:rPr lang="en-US" altLang="zh-CN" sz="2100" b="0" i="1" smtClean="0">
                              <a:latin typeface="Cambria Math" panose="02040503050406030204" pitchFamily="18" charset="0"/>
                            </a:rPr>
                          </m:ctrlPr>
                        </m:fPr>
                        <m:num>
                          <m:r>
                            <a:rPr lang="en-US" altLang="zh-CN" sz="2100" b="0" i="1" smtClean="0">
                              <a:latin typeface="Cambria Math" panose="02040503050406030204" pitchFamily="18" charset="0"/>
                            </a:rPr>
                            <m:t>1</m:t>
                          </m:r>
                        </m:num>
                        <m:den>
                          <m:r>
                            <a:rPr lang="en-US" altLang="zh-CN" sz="2100" b="0" i="1" smtClean="0">
                              <a:latin typeface="Cambria Math" panose="02040503050406030204" pitchFamily="18" charset="0"/>
                            </a:rPr>
                            <m:t>𝑚</m:t>
                          </m:r>
                        </m:den>
                      </m:f>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𝑚</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smtClean="0">
                                  <a:solidFill>
                                    <a:srgbClr val="FF0000"/>
                                  </a:solidFill>
                                  <a:latin typeface="Cambria Math" panose="02040503050406030204" pitchFamily="18" charset="0"/>
                                </a:rPr>
                                <m:t>𝑖𝑖</m:t>
                              </m:r>
                            </m:sub>
                          </m:sSub>
                          <m:r>
                            <a:rPr lang="en-US" altLang="zh-CN" sz="2100" b="0" i="1" smtClean="0">
                              <a:latin typeface="Cambria Math" panose="02040503050406030204" pitchFamily="18" charset="0"/>
                            </a:rPr>
                            <m:t>+</m:t>
                          </m:r>
                          <m:r>
                            <m:rPr>
                              <m:sty m:val="p"/>
                            </m:rPr>
                            <a:rPr lang="en-US" altLang="zh-CN" sz="2100" b="0" i="0" smtClean="0">
                              <a:latin typeface="Cambria Math" panose="02040503050406030204" pitchFamily="18" charset="0"/>
                            </a:rPr>
                            <m:t>tr</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𝑩</m:t>
                              </m:r>
                            </m:e>
                          </m:d>
                        </m:e>
                      </m:d>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1261243" y="2344942"/>
                <a:ext cx="2511136" cy="6994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261243" y="2908924"/>
                <a:ext cx="2038507" cy="699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solidFill>
                                <a:srgbClr val="FF0000"/>
                              </a:solidFill>
                              <a:latin typeface="Cambria Math" panose="02040503050406030204" pitchFamily="18" charset="0"/>
                            </a:rPr>
                            <m:t>𝑖𝑖</m:t>
                          </m:r>
                        </m:sub>
                      </m:sSub>
                      <m:r>
                        <a:rPr lang="en-US" altLang="zh-CN" sz="2100" b="0" i="1" smtClean="0">
                          <a:solidFill>
                            <a:srgbClr val="FF0000"/>
                          </a:solidFill>
                          <a:latin typeface="Cambria Math" panose="02040503050406030204" pitchFamily="18" charset="0"/>
                        </a:rPr>
                        <m:t>+</m:t>
                      </m:r>
                      <m:f>
                        <m:fPr>
                          <m:ctrlPr>
                            <a:rPr lang="en-US" altLang="zh-CN" sz="2100" b="0" i="1" smtClean="0">
                              <a:latin typeface="Cambria Math" panose="02040503050406030204" pitchFamily="18" charset="0"/>
                            </a:rPr>
                          </m:ctrlPr>
                        </m:fPr>
                        <m:num>
                          <m:r>
                            <a:rPr lang="en-US" altLang="zh-CN" sz="2100" b="0" i="1" smtClean="0">
                              <a:latin typeface="Cambria Math" panose="02040503050406030204" pitchFamily="18" charset="0"/>
                            </a:rPr>
                            <m:t>1</m:t>
                          </m:r>
                        </m:num>
                        <m:den>
                          <m:r>
                            <a:rPr lang="en-US" altLang="zh-CN" sz="2100" b="0" i="1" smtClean="0">
                              <a:latin typeface="Cambria Math" panose="02040503050406030204" pitchFamily="18" charset="0"/>
                            </a:rPr>
                            <m:t>𝑚</m:t>
                          </m:r>
                        </m:den>
                      </m:f>
                      <m:r>
                        <m:rPr>
                          <m:sty m:val="p"/>
                        </m:rPr>
                        <a:rPr lang="en-US" altLang="zh-CN" sz="2100">
                          <a:latin typeface="Cambria Math" panose="02040503050406030204" pitchFamily="18" charset="0"/>
                        </a:rPr>
                        <m:t>tr</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𝑩</m:t>
                          </m:r>
                        </m:e>
                      </m:d>
                    </m:oMath>
                  </m:oMathPara>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1261243" y="2908924"/>
                <a:ext cx="2038507" cy="6994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704034" y="2344942"/>
                <a:ext cx="2557302" cy="699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f>
                        <m:fPr>
                          <m:ctrlPr>
                            <a:rPr lang="en-US" altLang="zh-CN" sz="2100" b="0" i="1" smtClean="0">
                              <a:latin typeface="Cambria Math" panose="02040503050406030204" pitchFamily="18" charset="0"/>
                            </a:rPr>
                          </m:ctrlPr>
                        </m:fPr>
                        <m:num>
                          <m:r>
                            <a:rPr lang="en-US" altLang="zh-CN" sz="2100" b="0" i="1" smtClean="0">
                              <a:latin typeface="Cambria Math" panose="02040503050406030204" pitchFamily="18" charset="0"/>
                            </a:rPr>
                            <m:t>1</m:t>
                          </m:r>
                        </m:num>
                        <m:den>
                          <m:r>
                            <a:rPr lang="en-US" altLang="zh-CN" sz="2100" b="0" i="1" smtClean="0">
                              <a:latin typeface="Cambria Math" panose="02040503050406030204" pitchFamily="18" charset="0"/>
                            </a:rPr>
                            <m:t>𝑚</m:t>
                          </m:r>
                        </m:den>
                      </m:f>
                      <m:d>
                        <m:dPr>
                          <m:ctrlPr>
                            <a:rPr lang="en-US" altLang="zh-CN" sz="2100" b="0" i="1" smtClean="0">
                              <a:latin typeface="Cambria Math" panose="02040503050406030204" pitchFamily="18" charset="0"/>
                            </a:rPr>
                          </m:ctrlPr>
                        </m:dPr>
                        <m:e>
                          <m:r>
                            <a:rPr lang="en-US" altLang="zh-CN" sz="2100" i="1">
                              <a:latin typeface="Cambria Math" panose="02040503050406030204" pitchFamily="18" charset="0"/>
                            </a:rPr>
                            <m:t>𝑚</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solidFill>
                                    <a:srgbClr val="FF0000"/>
                                  </a:solidFill>
                                  <a:latin typeface="Cambria Math" panose="02040503050406030204" pitchFamily="18" charset="0"/>
                                </a:rPr>
                                <m:t>𝑗𝑗</m:t>
                              </m:r>
                            </m:sub>
                          </m:sSub>
                          <m:r>
                            <a:rPr lang="en-US" altLang="zh-CN" sz="2100" i="1">
                              <a:latin typeface="Cambria Math" panose="02040503050406030204" pitchFamily="18" charset="0"/>
                            </a:rPr>
                            <m:t>+</m:t>
                          </m:r>
                          <m:r>
                            <m:rPr>
                              <m:sty m:val="p"/>
                            </m:rPr>
                            <a:rPr lang="en-US" altLang="zh-CN" sz="2100">
                              <a:latin typeface="Cambria Math" panose="02040503050406030204" pitchFamily="18" charset="0"/>
                            </a:rPr>
                            <m:t>tr</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𝑩</m:t>
                              </m:r>
                            </m:e>
                          </m:d>
                        </m:e>
                      </m:d>
                    </m:oMath>
                  </m:oMathPara>
                </a14:m>
                <a:endParaRPr lang="zh-CN" altLang="en-US" sz="2100" dirty="0"/>
              </a:p>
            </p:txBody>
          </p:sp>
        </mc:Choice>
        <mc:Fallback xmlns="">
          <p:sp>
            <p:nvSpPr>
              <p:cNvPr id="14" name="矩形 13"/>
              <p:cNvSpPr>
                <a:spLocks noRot="1" noChangeAspect="1" noMove="1" noResize="1" noEditPoints="1" noAdjustHandles="1" noChangeArrowheads="1" noChangeShapeType="1" noTextEdit="1"/>
              </p:cNvSpPr>
              <p:nvPr/>
            </p:nvSpPr>
            <p:spPr>
              <a:xfrm>
                <a:off x="5704034" y="2344942"/>
                <a:ext cx="2557302" cy="6994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704034" y="2908924"/>
                <a:ext cx="2062616" cy="699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solidFill>
                                <a:srgbClr val="FF0000"/>
                              </a:solidFill>
                              <a:latin typeface="Cambria Math" panose="02040503050406030204" pitchFamily="18" charset="0"/>
                            </a:rPr>
                            <m:t>𝑗𝑗</m:t>
                          </m:r>
                        </m:sub>
                      </m:sSub>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1</m:t>
                          </m:r>
                        </m:num>
                        <m:den>
                          <m:r>
                            <a:rPr lang="en-US" altLang="zh-CN" sz="2100" i="1">
                              <a:latin typeface="Cambria Math" panose="02040503050406030204" pitchFamily="18" charset="0"/>
                            </a:rPr>
                            <m:t>𝑚</m:t>
                          </m:r>
                        </m:den>
                      </m:f>
                      <m:r>
                        <m:rPr>
                          <m:sty m:val="p"/>
                        </m:rPr>
                        <a:rPr lang="en-US" altLang="zh-CN" sz="2100">
                          <a:latin typeface="Cambria Math" panose="02040503050406030204" pitchFamily="18" charset="0"/>
                        </a:rPr>
                        <m:t>tr</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𝑩</m:t>
                          </m:r>
                        </m:e>
                      </m:d>
                    </m:oMath>
                  </m:oMathPara>
                </a14:m>
                <a:endParaRPr lang="zh-CN" altLang="en-US" sz="2100" dirty="0"/>
              </a:p>
            </p:txBody>
          </p:sp>
        </mc:Choice>
        <mc:Fallback xmlns="">
          <p:sp>
            <p:nvSpPr>
              <p:cNvPr id="15" name="矩形 14"/>
              <p:cNvSpPr>
                <a:spLocks noRot="1" noChangeAspect="1" noMove="1" noResize="1" noEditPoints="1" noAdjustHandles="1" noChangeArrowheads="1" noChangeShapeType="1" noTextEdit="1"/>
              </p:cNvSpPr>
              <p:nvPr/>
            </p:nvSpPr>
            <p:spPr>
              <a:xfrm>
                <a:off x="5704034" y="2908924"/>
                <a:ext cx="2062616" cy="6994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933797" y="4081394"/>
                <a:ext cx="2047099" cy="699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1</m:t>
                          </m:r>
                        </m:num>
                        <m:den>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𝑚</m:t>
                              </m:r>
                            </m:e>
                            <m:sup>
                              <m:r>
                                <a:rPr lang="en-US" altLang="zh-CN" sz="2100" i="1">
                                  <a:latin typeface="Cambria Math" panose="02040503050406030204" pitchFamily="18" charset="0"/>
                                </a:rPr>
                                <m:t>2</m:t>
                              </m:r>
                            </m:sup>
                          </m:sSup>
                        </m:den>
                      </m:f>
                      <m:r>
                        <a:rPr lang="en-US" altLang="zh-CN" sz="2100" i="1">
                          <a:latin typeface="Cambria Math" panose="02040503050406030204" pitchFamily="18" charset="0"/>
                        </a:rPr>
                        <m:t>2 </m:t>
                      </m:r>
                      <m:r>
                        <a:rPr lang="en-US" altLang="zh-CN" sz="2100" i="1">
                          <a:latin typeface="Cambria Math" panose="02040503050406030204" pitchFamily="18" charset="0"/>
                        </a:rPr>
                        <m:t>𝑚</m:t>
                      </m:r>
                      <m:r>
                        <a:rPr lang="en-US" altLang="zh-CN" sz="2100">
                          <a:latin typeface="Cambria Math" panose="02040503050406030204" pitchFamily="18" charset="0"/>
                        </a:rPr>
                        <m:t> </m:t>
                      </m:r>
                      <m:r>
                        <m:rPr>
                          <m:sty m:val="p"/>
                        </m:rPr>
                        <a:rPr lang="en-US" altLang="zh-CN" sz="2100">
                          <a:latin typeface="Cambria Math" panose="02040503050406030204" pitchFamily="18" charset="0"/>
                        </a:rPr>
                        <m:t>tr</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𝑩</m:t>
                          </m:r>
                        </m:e>
                      </m:d>
                    </m:oMath>
                  </m:oMathPara>
                </a14:m>
                <a:endParaRPr lang="zh-CN" altLang="en-US" sz="2100" dirty="0"/>
              </a:p>
            </p:txBody>
          </p:sp>
        </mc:Choice>
        <mc:Fallback xmlns="">
          <p:sp>
            <p:nvSpPr>
              <p:cNvPr id="17" name="矩形 16"/>
              <p:cNvSpPr>
                <a:spLocks noRot="1" noChangeAspect="1" noMove="1" noResize="1" noEditPoints="1" noAdjustHandles="1" noChangeArrowheads="1" noChangeShapeType="1" noTextEdit="1"/>
              </p:cNvSpPr>
              <p:nvPr/>
            </p:nvSpPr>
            <p:spPr>
              <a:xfrm>
                <a:off x="3933797" y="4081394"/>
                <a:ext cx="2047099" cy="6994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214238" y="4081394"/>
                <a:ext cx="1677062" cy="6994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=2</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1</m:t>
                          </m:r>
                        </m:num>
                        <m:den>
                          <m:r>
                            <a:rPr lang="en-US" altLang="zh-CN" sz="2100" b="0" i="1" smtClean="0">
                              <a:latin typeface="Cambria Math" panose="02040503050406030204" pitchFamily="18" charset="0"/>
                            </a:rPr>
                            <m:t>𝑚</m:t>
                          </m:r>
                        </m:den>
                      </m:f>
                      <m:r>
                        <a:rPr lang="en-US" altLang="zh-CN" sz="2100">
                          <a:latin typeface="Cambria Math" panose="02040503050406030204" pitchFamily="18" charset="0"/>
                        </a:rPr>
                        <m:t> </m:t>
                      </m:r>
                      <m:r>
                        <m:rPr>
                          <m:sty m:val="p"/>
                        </m:rPr>
                        <a:rPr lang="en-US" altLang="zh-CN" sz="2100">
                          <a:latin typeface="Cambria Math" panose="02040503050406030204" pitchFamily="18" charset="0"/>
                        </a:rPr>
                        <m:t>tr</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𝑩</m:t>
                          </m:r>
                        </m:e>
                      </m:d>
                    </m:oMath>
                  </m:oMathPara>
                </a14:m>
                <a:endParaRPr lang="zh-CN" altLang="en-US" sz="2100" dirty="0"/>
              </a:p>
            </p:txBody>
          </p:sp>
        </mc:Choice>
        <mc:Fallback xmlns="">
          <p:sp>
            <p:nvSpPr>
              <p:cNvPr id="20" name="矩形 19"/>
              <p:cNvSpPr>
                <a:spLocks noRot="1" noChangeAspect="1" noMove="1" noResize="1" noEditPoints="1" noAdjustHandles="1" noChangeArrowheads="1" noChangeShapeType="1" noTextEdit="1"/>
              </p:cNvSpPr>
              <p:nvPr/>
            </p:nvSpPr>
            <p:spPr>
              <a:xfrm>
                <a:off x="6214238" y="4081394"/>
                <a:ext cx="1677062" cy="6994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752435" y="5301585"/>
                <a:ext cx="3938835" cy="469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100" i="1" smtClean="0">
                              <a:latin typeface="Cambria Math" panose="02040503050406030204" pitchFamily="18" charset="0"/>
                            </a:rPr>
                          </m:ctrlPr>
                        </m:sSubSupPr>
                        <m:e>
                          <m:r>
                            <m:rPr>
                              <m:sty m:val="p"/>
                            </m:rPr>
                            <a:rPr lang="en-US" altLang="zh-CN" sz="2100">
                              <a:latin typeface="Cambria Math" panose="02040503050406030204" pitchFamily="18" charset="0"/>
                            </a:rPr>
                            <m:t>dist</m:t>
                          </m:r>
                        </m:e>
                        <m:sub>
                          <m:r>
                            <a:rPr lang="en-US" altLang="zh-CN" sz="2100" i="1">
                              <a:latin typeface="Cambria Math" panose="02040503050406030204" pitchFamily="18" charset="0"/>
                            </a:rPr>
                            <m:t>𝑖</m:t>
                          </m:r>
                          <m:r>
                            <a:rPr lang="en-US" altLang="zh-CN" sz="2100" i="1">
                              <a:latin typeface="Cambria Math" panose="02040503050406030204" pitchFamily="18" charset="0"/>
                            </a:rPr>
                            <m:t>⋅</m:t>
                          </m:r>
                        </m:sub>
                        <m:sup>
                          <m:r>
                            <a:rPr lang="en-US" altLang="zh-CN" sz="2100" i="1">
                              <a:latin typeface="Cambria Math" panose="02040503050406030204" pitchFamily="18" charset="0"/>
                            </a:rPr>
                            <m:t>2</m:t>
                          </m:r>
                        </m:sup>
                      </m:sSubSup>
                      <m:r>
                        <a:rPr lang="en-US" altLang="zh-CN" sz="2100" b="0" i="1" smtClean="0">
                          <a:latin typeface="Cambria Math" panose="02040503050406030204" pitchFamily="18" charset="0"/>
                        </a:rPr>
                        <m:t>+</m:t>
                      </m:r>
                      <m:r>
                        <m:rPr>
                          <m:sty m:val="p"/>
                        </m:rPr>
                        <a:rPr lang="en-US" altLang="zh-CN" sz="2100">
                          <a:latin typeface="Cambria Math" panose="02040503050406030204" pitchFamily="18" charset="0"/>
                        </a:rPr>
                        <m:t>dis</m:t>
                      </m:r>
                      <m:sSubSup>
                        <m:sSubSupPr>
                          <m:ctrlPr>
                            <a:rPr lang="en-US" altLang="zh-CN" sz="2100" i="1">
                              <a:latin typeface="Cambria Math" panose="02040503050406030204" pitchFamily="18" charset="0"/>
                            </a:rPr>
                          </m:ctrlPr>
                        </m:sSubSupPr>
                        <m:e>
                          <m:r>
                            <m:rPr>
                              <m:sty m:val="p"/>
                            </m:rPr>
                            <a:rPr lang="en-US" altLang="zh-CN" sz="2100">
                              <a:latin typeface="Cambria Math" panose="02040503050406030204" pitchFamily="18" charset="0"/>
                            </a:rPr>
                            <m:t>t</m:t>
                          </m:r>
                        </m:e>
                        <m:sub>
                          <m:r>
                            <a:rPr lang="en-US" altLang="zh-CN" sz="2100" i="1">
                              <a:latin typeface="Cambria Math" panose="02040503050406030204" pitchFamily="18" charset="0"/>
                            </a:rPr>
                            <m:t>⋅</m:t>
                          </m:r>
                          <m:r>
                            <a:rPr lang="en-US" altLang="zh-CN" sz="2100" i="1">
                              <a:latin typeface="Cambria Math" panose="02040503050406030204" pitchFamily="18" charset="0"/>
                            </a:rPr>
                            <m:t>𝑗</m:t>
                          </m:r>
                        </m:sub>
                        <m:sup>
                          <m:r>
                            <a:rPr lang="en-US" altLang="zh-CN" sz="2100" i="1">
                              <a:latin typeface="Cambria Math" panose="02040503050406030204" pitchFamily="18" charset="0"/>
                            </a:rPr>
                            <m:t>2</m:t>
                          </m:r>
                        </m:sup>
                      </m:sSubSup>
                      <m:r>
                        <a:rPr lang="en-US" altLang="zh-CN" sz="2100" b="0" i="1" smtClean="0">
                          <a:latin typeface="Cambria Math" panose="02040503050406030204" pitchFamily="18" charset="0"/>
                        </a:rPr>
                        <m:t>−</m:t>
                      </m:r>
                      <m:sSubSup>
                        <m:sSubSupPr>
                          <m:ctrlPr>
                            <a:rPr lang="en-US" altLang="zh-CN" sz="2100" i="1">
                              <a:latin typeface="Cambria Math" panose="02040503050406030204" pitchFamily="18" charset="0"/>
                            </a:rPr>
                          </m:ctrlPr>
                        </m:sSubSupPr>
                        <m:e>
                          <m:r>
                            <m:rPr>
                              <m:sty m:val="p"/>
                            </m:rPr>
                            <a:rPr lang="en-US" altLang="zh-CN" sz="2100">
                              <a:latin typeface="Cambria Math" panose="02040503050406030204" pitchFamily="18" charset="0"/>
                            </a:rPr>
                            <m:t>dist</m:t>
                          </m:r>
                        </m:e>
                        <m:sub>
                          <m:r>
                            <a:rPr lang="en-US" altLang="zh-CN" sz="2100" i="1">
                              <a:latin typeface="Cambria Math" panose="02040503050406030204" pitchFamily="18" charset="0"/>
                            </a:rPr>
                            <m:t>⋅⋅</m:t>
                          </m:r>
                        </m:sub>
                        <m:sup>
                          <m:r>
                            <a:rPr lang="en-US" altLang="zh-CN" sz="2100" i="1">
                              <a:latin typeface="Cambria Math" panose="02040503050406030204" pitchFamily="18" charset="0"/>
                            </a:rPr>
                            <m:t>2</m:t>
                          </m:r>
                        </m:sup>
                      </m:sSubSup>
                      <m:r>
                        <a:rPr lang="en-US" altLang="zh-CN" sz="2100" b="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solidFill>
                                <a:srgbClr val="FF0000"/>
                              </a:solidFill>
                              <a:latin typeface="Cambria Math" panose="02040503050406030204" pitchFamily="18" charset="0"/>
                            </a:rPr>
                            <m:t>𝑖𝑖</m:t>
                          </m:r>
                        </m:sub>
                      </m:sSub>
                      <m:r>
                        <a:rPr lang="en-US" altLang="zh-CN" sz="2100" b="0" i="1" smtClean="0">
                          <a:solidFill>
                            <a:schemeClr val="tx1"/>
                          </a:solidFill>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solidFill>
                                <a:srgbClr val="FF0000"/>
                              </a:solidFill>
                              <a:latin typeface="Cambria Math" panose="02040503050406030204" pitchFamily="18" charset="0"/>
                            </a:rPr>
                            <m:t>𝑗𝑗</m:t>
                          </m:r>
                        </m:sub>
                      </m:sSub>
                    </m:oMath>
                  </m:oMathPara>
                </a14:m>
                <a:endParaRPr lang="zh-CN" altLang="en-US" sz="2100" dirty="0"/>
              </a:p>
            </p:txBody>
          </p:sp>
        </mc:Choice>
        <mc:Fallback xmlns="">
          <p:sp>
            <p:nvSpPr>
              <p:cNvPr id="21" name="矩形 20"/>
              <p:cNvSpPr>
                <a:spLocks noRot="1" noChangeAspect="1" noMove="1" noResize="1" noEditPoints="1" noAdjustHandles="1" noChangeArrowheads="1" noChangeShapeType="1" noTextEdit="1"/>
              </p:cNvSpPr>
              <p:nvPr/>
            </p:nvSpPr>
            <p:spPr>
              <a:xfrm>
                <a:off x="752435" y="5301585"/>
                <a:ext cx="3938835" cy="469552"/>
              </a:xfrm>
              <a:prstGeom prst="rect">
                <a:avLst/>
              </a:prstGeom>
              <a:blipFill>
                <a:blip r:embed="rId11"/>
                <a:stretch>
                  <a:fillRect b="-7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068585" y="4968239"/>
                <a:ext cx="2944909" cy="469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100">
                          <a:latin typeface="Cambria Math" panose="02040503050406030204" pitchFamily="18" charset="0"/>
                        </a:rPr>
                        <m:t>dis</m:t>
                      </m:r>
                      <m:sSubSup>
                        <m:sSubSupPr>
                          <m:ctrlPr>
                            <a:rPr lang="en-US" altLang="zh-CN" sz="2100" i="1">
                              <a:latin typeface="Cambria Math" panose="02040503050406030204" pitchFamily="18" charset="0"/>
                            </a:rPr>
                          </m:ctrlPr>
                        </m:sSubSupPr>
                        <m:e>
                          <m:r>
                            <m:rPr>
                              <m:sty m:val="p"/>
                            </m:rPr>
                            <a:rPr lang="en-US" altLang="zh-CN" sz="2100">
                              <a:latin typeface="Cambria Math" panose="02040503050406030204" pitchFamily="18" charset="0"/>
                            </a:rPr>
                            <m:t>t</m:t>
                          </m:r>
                        </m:e>
                        <m:sub>
                          <m:r>
                            <a:rPr lang="en-US" altLang="zh-CN" sz="2100" i="1">
                              <a:latin typeface="Cambria Math" panose="02040503050406030204" pitchFamily="18" charset="0"/>
                            </a:rPr>
                            <m:t>𝑖𝑗</m:t>
                          </m:r>
                        </m:sub>
                        <m:sup>
                          <m:r>
                            <a:rPr lang="en-US" altLang="zh-CN" sz="2100" i="1">
                              <a:latin typeface="Cambria Math" panose="02040503050406030204" pitchFamily="18" charset="0"/>
                            </a:rPr>
                            <m:t>2</m:t>
                          </m:r>
                        </m:sup>
                      </m:sSubSup>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latin typeface="Cambria Math" panose="02040503050406030204" pitchFamily="18" charset="0"/>
                            </a:rPr>
                            <m:t>𝑖𝑖</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latin typeface="Cambria Math" panose="02040503050406030204" pitchFamily="18" charset="0"/>
                            </a:rPr>
                            <m:t>𝑗𝑗</m:t>
                          </m:r>
                        </m:sub>
                      </m:sSub>
                      <m:r>
                        <a:rPr lang="en-US" altLang="zh-CN" sz="2100" i="1">
                          <a:latin typeface="Cambria Math" panose="02040503050406030204" pitchFamily="18" charset="0"/>
                        </a:rPr>
                        <m:t>−2</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latin typeface="Cambria Math" panose="02040503050406030204" pitchFamily="18" charset="0"/>
                            </a:rPr>
                            <m:t>𝑖𝑗</m:t>
                          </m:r>
                        </m:sub>
                      </m:sSub>
                    </m:oMath>
                  </m:oMathPara>
                </a14:m>
                <a:endParaRPr lang="zh-CN" altLang="en-US" sz="2100" dirty="0"/>
              </a:p>
            </p:txBody>
          </p:sp>
        </mc:Choice>
        <mc:Fallback xmlns="">
          <p:sp>
            <p:nvSpPr>
              <p:cNvPr id="22" name="矩形 21"/>
              <p:cNvSpPr>
                <a:spLocks noRot="1" noChangeAspect="1" noMove="1" noResize="1" noEditPoints="1" noAdjustHandles="1" noChangeArrowheads="1" noChangeShapeType="1" noTextEdit="1"/>
              </p:cNvSpPr>
              <p:nvPr/>
            </p:nvSpPr>
            <p:spPr>
              <a:xfrm>
                <a:off x="6068585" y="4968239"/>
                <a:ext cx="2944909" cy="469552"/>
              </a:xfrm>
              <a:prstGeom prst="rect">
                <a:avLst/>
              </a:prstGeom>
              <a:blipFill>
                <a:blip r:embed="rId12"/>
                <a:stretch>
                  <a:fillRect b="-7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641574" y="5301585"/>
                <a:ext cx="1938158" cy="469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r>
                        <m:rPr>
                          <m:sty m:val="p"/>
                        </m:rPr>
                        <a:rPr lang="en-US" altLang="zh-CN" sz="2100">
                          <a:latin typeface="Cambria Math" panose="02040503050406030204" pitchFamily="18" charset="0"/>
                        </a:rPr>
                        <m:t>dis</m:t>
                      </m:r>
                      <m:sSubSup>
                        <m:sSubSupPr>
                          <m:ctrlPr>
                            <a:rPr lang="en-US" altLang="zh-CN" sz="2100" i="1">
                              <a:latin typeface="Cambria Math" panose="02040503050406030204" pitchFamily="18" charset="0"/>
                            </a:rPr>
                          </m:ctrlPr>
                        </m:sSubSupPr>
                        <m:e>
                          <m:r>
                            <m:rPr>
                              <m:sty m:val="p"/>
                            </m:rPr>
                            <a:rPr lang="en-US" altLang="zh-CN" sz="2100">
                              <a:latin typeface="Cambria Math" panose="02040503050406030204" pitchFamily="18" charset="0"/>
                            </a:rPr>
                            <m:t>t</m:t>
                          </m:r>
                        </m:e>
                        <m:sub>
                          <m:r>
                            <a:rPr lang="en-US" altLang="zh-CN" sz="2100" i="1">
                              <a:latin typeface="Cambria Math" panose="02040503050406030204" pitchFamily="18" charset="0"/>
                            </a:rPr>
                            <m:t>𝑖𝑗</m:t>
                          </m:r>
                        </m:sub>
                        <m:sup>
                          <m:r>
                            <a:rPr lang="en-US" altLang="zh-CN" sz="2100" i="1">
                              <a:latin typeface="Cambria Math" panose="02040503050406030204" pitchFamily="18" charset="0"/>
                            </a:rPr>
                            <m:t>2</m:t>
                          </m:r>
                        </m:sup>
                      </m:sSubSup>
                      <m:r>
                        <a:rPr lang="en-US" altLang="zh-CN" sz="2100" b="0" i="1" smtClean="0">
                          <a:latin typeface="Cambria Math" panose="02040503050406030204" pitchFamily="18" charset="0"/>
                        </a:rPr>
                        <m:t>+</m:t>
                      </m:r>
                      <m:r>
                        <a:rPr lang="en-US" altLang="zh-CN" sz="2100" i="1">
                          <a:latin typeface="Cambria Math" panose="02040503050406030204" pitchFamily="18" charset="0"/>
                        </a:rPr>
                        <m:t>2</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latin typeface="Cambria Math" panose="02040503050406030204" pitchFamily="18" charset="0"/>
                            </a:rPr>
                            <m:t>𝑖𝑗</m:t>
                          </m:r>
                        </m:sub>
                      </m:sSub>
                    </m:oMath>
                  </m:oMathPara>
                </a14:m>
                <a:endParaRPr lang="zh-CN" altLang="en-US" sz="2100" dirty="0"/>
              </a:p>
            </p:txBody>
          </p:sp>
        </mc:Choice>
        <mc:Fallback xmlns="">
          <p:sp>
            <p:nvSpPr>
              <p:cNvPr id="23" name="矩形 22"/>
              <p:cNvSpPr>
                <a:spLocks noRot="1" noChangeAspect="1" noMove="1" noResize="1" noEditPoints="1" noAdjustHandles="1" noChangeArrowheads="1" noChangeShapeType="1" noTextEdit="1"/>
              </p:cNvSpPr>
              <p:nvPr/>
            </p:nvSpPr>
            <p:spPr>
              <a:xfrm>
                <a:off x="4641574" y="5301585"/>
                <a:ext cx="1938158" cy="469552"/>
              </a:xfrm>
              <a:prstGeom prst="rect">
                <a:avLst/>
              </a:prstGeom>
              <a:blipFill>
                <a:blip r:embed="rId13"/>
                <a:stretch>
                  <a:fillRect b="-7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884315" y="5920056"/>
                <a:ext cx="5718820" cy="783804"/>
              </a:xfrm>
              <a:prstGeom prst="rect">
                <a:avLst/>
              </a:prstGeom>
              <a:solidFill>
                <a:schemeClr val="accent4">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𝑖𝑗</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d>
                        <m:dPr>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r>
                                <m:rPr>
                                  <m:sty m:val="p"/>
                                </m:rPr>
                                <a:rPr lang="en-US" altLang="zh-CN" sz="2400">
                                  <a:latin typeface="Cambria Math" panose="02040503050406030204" pitchFamily="18" charset="0"/>
                                </a:rPr>
                                <m:t>dist</m:t>
                              </m:r>
                            </m:e>
                            <m:sub>
                              <m:r>
                                <a:rPr lang="en-US" altLang="zh-CN" sz="2400" i="1">
                                  <a:latin typeface="Cambria Math" panose="02040503050406030204" pitchFamily="18" charset="0"/>
                                </a:rPr>
                                <m:t>𝑖</m:t>
                              </m:r>
                              <m:r>
                                <a:rPr lang="en-US" altLang="zh-CN" sz="2400" i="1">
                                  <a:latin typeface="Cambria Math" panose="02040503050406030204" pitchFamily="18" charset="0"/>
                                </a:rPr>
                                <m:t>⋅</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m:t>
                          </m:r>
                          <m:r>
                            <m:rPr>
                              <m:sty m:val="p"/>
                            </m:rPr>
                            <a:rPr lang="en-US" altLang="zh-CN" sz="2400">
                              <a:latin typeface="Cambria Math" panose="02040503050406030204" pitchFamily="18" charset="0"/>
                            </a:rPr>
                            <m:t>dis</m:t>
                          </m:r>
                          <m:sSubSup>
                            <m:sSubSupPr>
                              <m:ctrlPr>
                                <a:rPr lang="en-US" altLang="zh-CN" sz="2400" i="1">
                                  <a:latin typeface="Cambria Math" panose="02040503050406030204" pitchFamily="18" charset="0"/>
                                </a:rPr>
                              </m:ctrlPr>
                            </m:sSubSupPr>
                            <m:e>
                              <m:r>
                                <m:rPr>
                                  <m:sty m:val="p"/>
                                </m:rPr>
                                <a:rPr lang="en-US" altLang="zh-CN" sz="2400">
                                  <a:latin typeface="Cambria Math" panose="02040503050406030204" pitchFamily="18" charset="0"/>
                                </a:rPr>
                                <m:t>t</m:t>
                              </m:r>
                            </m:e>
                            <m:sub>
                              <m:r>
                                <a:rPr lang="en-US" altLang="zh-CN" sz="2400" i="1">
                                  <a:latin typeface="Cambria Math" panose="02040503050406030204" pitchFamily="18" charset="0"/>
                                </a:rPr>
                                <m:t>⋅</m:t>
                              </m:r>
                              <m:r>
                                <a:rPr lang="en-US" altLang="zh-CN" sz="2400" i="1">
                                  <a:latin typeface="Cambria Math" panose="02040503050406030204" pitchFamily="18" charset="0"/>
                                </a:rPr>
                                <m:t>𝑗</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m:rPr>
                                  <m:sty m:val="p"/>
                                </m:rPr>
                                <a:rPr lang="en-US" altLang="zh-CN" sz="2400">
                                  <a:latin typeface="Cambria Math" panose="02040503050406030204" pitchFamily="18" charset="0"/>
                                </a:rPr>
                                <m:t>dist</m:t>
                              </m:r>
                            </m:e>
                            <m:sub>
                              <m:r>
                                <a:rPr lang="en-US" altLang="zh-CN" sz="2400" i="1">
                                  <a:latin typeface="Cambria Math" panose="02040503050406030204" pitchFamily="18" charset="0"/>
                                </a:rPr>
                                <m:t>⋅⋅</m:t>
                              </m:r>
                            </m:sub>
                            <m:sup>
                              <m:r>
                                <a:rPr lang="en-US" altLang="zh-CN" sz="2400" i="1">
                                  <a:latin typeface="Cambria Math" panose="02040503050406030204" pitchFamily="18" charset="0"/>
                                </a:rPr>
                                <m:t>2</m:t>
                              </m:r>
                            </m:sup>
                          </m:sSubSup>
                          <m:r>
                            <a:rPr lang="en-US" altLang="zh-CN" sz="2400" b="0" i="1" smtClean="0">
                              <a:latin typeface="Cambria Math" panose="02040503050406030204" pitchFamily="18" charset="0"/>
                            </a:rPr>
                            <m:t>−</m:t>
                          </m:r>
                          <m:r>
                            <m:rPr>
                              <m:sty m:val="p"/>
                            </m:rPr>
                            <a:rPr lang="en-US" altLang="zh-CN" sz="2400">
                              <a:latin typeface="Cambria Math" panose="02040503050406030204" pitchFamily="18" charset="0"/>
                            </a:rPr>
                            <m:t>dis</m:t>
                          </m:r>
                          <m:sSubSup>
                            <m:sSubSupPr>
                              <m:ctrlPr>
                                <a:rPr lang="en-US" altLang="zh-CN" sz="2400" i="1">
                                  <a:latin typeface="Cambria Math" panose="02040503050406030204" pitchFamily="18" charset="0"/>
                                </a:rPr>
                              </m:ctrlPr>
                            </m:sSubSupPr>
                            <m:e>
                              <m:r>
                                <m:rPr>
                                  <m:sty m:val="p"/>
                                </m:rPr>
                                <a:rPr lang="en-US" altLang="zh-CN" sz="2400">
                                  <a:latin typeface="Cambria Math" panose="02040503050406030204" pitchFamily="18" charset="0"/>
                                </a:rPr>
                                <m:t>t</m:t>
                              </m:r>
                            </m:e>
                            <m:sub>
                              <m:r>
                                <a:rPr lang="en-US" altLang="zh-CN" sz="2400" i="1">
                                  <a:latin typeface="Cambria Math" panose="02040503050406030204" pitchFamily="18" charset="0"/>
                                </a:rPr>
                                <m:t>𝑖𝑗</m:t>
                              </m:r>
                            </m:sub>
                            <m:sup>
                              <m:r>
                                <a:rPr lang="en-US" altLang="zh-CN" sz="2400" i="1">
                                  <a:latin typeface="Cambria Math" panose="02040503050406030204" pitchFamily="18" charset="0"/>
                                </a:rPr>
                                <m:t>2</m:t>
                              </m:r>
                            </m:sup>
                          </m:sSubSup>
                        </m:e>
                      </m:d>
                    </m:oMath>
                  </m:oMathPara>
                </a14:m>
                <a:endParaRPr lang="zh-CN"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1884315" y="5920056"/>
                <a:ext cx="5718820" cy="783804"/>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413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12" grpId="0" animBg="1"/>
      <p:bldP spid="7" grpId="0"/>
      <p:bldP spid="8" grpId="0"/>
      <p:bldP spid="9" grpId="0"/>
      <p:bldP spid="10" grpId="0"/>
      <p:bldP spid="11" grpId="0"/>
      <p:bldP spid="14" grpId="0"/>
      <p:bldP spid="15" grpId="0"/>
      <p:bldP spid="17" grpId="0"/>
      <p:bldP spid="20" grpId="0"/>
      <p:bldP spid="21" grpId="0"/>
      <p:bldP spid="22" grpId="0"/>
      <p:bldP spid="23"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多维缩放（</a:t>
            </a:r>
            <a:r>
              <a:rPr lang="en-US" altLang="zh-CN" dirty="0"/>
              <a:t>MDS</a:t>
            </a:r>
            <a:r>
              <a:rPr lang="zh-CN" altLang="en-US"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49" y="2687413"/>
                <a:ext cx="8367067" cy="3727226"/>
              </a:xfrm>
            </p:spPr>
            <p:txBody>
              <a:bodyPr>
                <a:normAutofit/>
              </a:bodyPr>
              <a:lstStyle/>
              <a:p>
                <a:r>
                  <a:rPr lang="zh-CN" altLang="en-US" dirty="0" smtClean="0"/>
                  <a:t>对矩阵</a:t>
                </a:r>
                <a14:m>
                  <m:oMath xmlns:m="http://schemas.openxmlformats.org/officeDocument/2006/math">
                    <m:r>
                      <a:rPr lang="en-US" altLang="zh-CN" b="1" i="1" dirty="0">
                        <a:latin typeface="Cambria Math" panose="02040503050406030204" pitchFamily="18" charset="0"/>
                      </a:rPr>
                      <m:t>𝑩</m:t>
                    </m:r>
                  </m:oMath>
                </a14:m>
                <a:r>
                  <a:rPr lang="zh-CN" altLang="en-US" dirty="0" smtClean="0"/>
                  <a:t>做特征值分解</a:t>
                </a:r>
                <a:r>
                  <a:rPr lang="en-US" altLang="zh-CN" dirty="0"/>
                  <a:t>(eigenvalue</a:t>
                </a:r>
                <a:r>
                  <a:rPr lang="zh-CN" altLang="en-US" dirty="0"/>
                  <a:t> </a:t>
                </a:r>
                <a:r>
                  <a:rPr lang="en-US" altLang="zh-CN" dirty="0"/>
                  <a:t>decomposition)</a:t>
                </a:r>
                <a:r>
                  <a:rPr lang="zh-CN" altLang="en-US" dirty="0"/>
                  <a:t> </a:t>
                </a:r>
                <a14:m>
                  <m:oMath xmlns:m="http://schemas.openxmlformats.org/officeDocument/2006/math">
                    <m:r>
                      <a:rPr lang="en-US" altLang="zh-CN" b="1" i="1" dirty="0" smtClean="0">
                        <a:latin typeface="Cambria Math" panose="02040503050406030204" pitchFamily="18" charset="0"/>
                      </a:rPr>
                      <m:t>𝑩</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𝑽</m:t>
                    </m:r>
                    <m:r>
                      <a:rPr lang="en-US" altLang="zh-CN" b="1" i="0" dirty="0" smtClean="0">
                        <a:latin typeface="Cambria Math" panose="02040503050406030204" pitchFamily="18" charset="0"/>
                      </a:rPr>
                      <m:t>𝚲</m:t>
                    </m:r>
                    <m:sSup>
                      <m:sSupPr>
                        <m:ctrlPr>
                          <a:rPr lang="en-US" altLang="zh-CN" b="0" i="1" dirty="0" smtClean="0">
                            <a:latin typeface="Cambria Math" panose="02040503050406030204" pitchFamily="18" charset="0"/>
                          </a:rPr>
                        </m:ctrlPr>
                      </m:sSupPr>
                      <m:e>
                        <m:r>
                          <a:rPr lang="en-US" altLang="zh-CN" b="1" i="1" dirty="0" smtClean="0">
                            <a:latin typeface="Cambria Math" panose="02040503050406030204" pitchFamily="18" charset="0"/>
                          </a:rPr>
                          <m:t>𝑽</m:t>
                        </m:r>
                      </m:e>
                      <m:sup>
                        <m:r>
                          <a:rPr lang="en-US" altLang="zh-CN" b="0" i="1" dirty="0" smtClean="0">
                            <a:latin typeface="Cambria Math" panose="02040503050406030204" pitchFamily="18" charset="0"/>
                          </a:rPr>
                          <m:t>⊤</m:t>
                        </m:r>
                      </m:sup>
                    </m:sSup>
                  </m:oMath>
                </a14:m>
                <a:r>
                  <a:rPr lang="zh-CN" altLang="en-US" dirty="0"/>
                  <a:t>，</a:t>
                </a:r>
                <a:r>
                  <a:rPr lang="zh-CN" altLang="en-US" dirty="0" smtClean="0"/>
                  <a:t>其中</a:t>
                </a:r>
                <a14:m>
                  <m:oMath xmlns:m="http://schemas.openxmlformats.org/officeDocument/2006/math">
                    <m:r>
                      <a:rPr lang="en-US" altLang="zh-CN" b="1" i="0" dirty="0" smtClean="0">
                        <a:latin typeface="Cambria Math" panose="02040503050406030204" pitchFamily="18" charset="0"/>
                      </a:rPr>
                      <m:t>𝚲</m:t>
                    </m:r>
                    <m:r>
                      <a:rPr lang="en-US" altLang="zh-CN" b="1" i="0" dirty="0" smtClean="0">
                        <a:latin typeface="Cambria Math" panose="02040503050406030204" pitchFamily="18" charset="0"/>
                      </a:rPr>
                      <m:t>=</m:t>
                    </m:r>
                    <m:r>
                      <m:rPr>
                        <m:sty m:val="p"/>
                      </m:rPr>
                      <a:rPr lang="en-US" altLang="zh-CN" b="0" i="0" dirty="0" smtClean="0">
                        <a:latin typeface="Cambria Math" panose="02040503050406030204" pitchFamily="18" charset="0"/>
                      </a:rPr>
                      <m:t>diag</m:t>
                    </m:r>
                    <m:d>
                      <m:dPr>
                        <m:ctrlPr>
                          <a:rPr lang="en-US" altLang="zh-CN" b="1"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𝜆</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𝜆</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𝜆</m:t>
                            </m:r>
                          </m:e>
                          <m:sub>
                            <m:r>
                              <a:rPr lang="en-US" altLang="zh-CN" b="0" i="1" dirty="0" smtClean="0">
                                <a:latin typeface="Cambria Math" panose="02040503050406030204" pitchFamily="18" charset="0"/>
                              </a:rPr>
                              <m:t>𝑑</m:t>
                            </m:r>
                          </m:sub>
                        </m:sSub>
                      </m:e>
                    </m:d>
                  </m:oMath>
                </a14:m>
                <a:r>
                  <a:rPr lang="zh-CN" altLang="en-US" dirty="0"/>
                  <a:t>为特征值构成的</a:t>
                </a:r>
                <a:r>
                  <a:rPr lang="zh-CN" altLang="en-US" dirty="0" smtClean="0"/>
                  <a:t>对角矩阵，</a:t>
                </a:r>
                <a14:m>
                  <m:oMath xmlns:m="http://schemas.openxmlformats.org/officeDocument/2006/math">
                    <m:r>
                      <a:rPr lang="en-US" altLang="zh-CN" b="1" i="1" dirty="0" smtClean="0">
                        <a:latin typeface="Cambria Math" panose="02040503050406030204" pitchFamily="18" charset="0"/>
                      </a:rPr>
                      <m:t>𝑽</m:t>
                    </m:r>
                  </m:oMath>
                </a14:m>
                <a:r>
                  <a:rPr lang="zh-CN" altLang="en-US" dirty="0"/>
                  <a:t>为特征向量矩阵</a:t>
                </a:r>
                <a:endParaRPr lang="en-US" altLang="zh-CN" dirty="0" smtClean="0"/>
              </a:p>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𝜆</m:t>
                        </m:r>
                      </m:e>
                      <m:sub>
                        <m:r>
                          <a:rPr lang="en-US" altLang="zh-CN" sz="2000" i="1" dirty="0">
                            <a:latin typeface="Cambria Math" panose="02040503050406030204" pitchFamily="18" charset="0"/>
                          </a:rPr>
                          <m:t>1</m:t>
                        </m:r>
                      </m:sub>
                    </m:sSub>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𝜆</m:t>
                        </m:r>
                      </m:e>
                      <m:sub>
                        <m:r>
                          <a:rPr lang="en-US" altLang="zh-CN" sz="2000" i="1" dirty="0">
                            <a:latin typeface="Cambria Math" panose="02040503050406030204" pitchFamily="18" charset="0"/>
                          </a:rPr>
                          <m:t>2</m:t>
                        </m:r>
                      </m:sub>
                    </m:sSub>
                    <m:r>
                      <a:rPr lang="en-US" altLang="zh-CN" sz="2000" b="0" i="1" dirty="0" smtClean="0">
                        <a:latin typeface="Cambria Math" panose="02040503050406030204" pitchFamily="18" charset="0"/>
                      </a:rPr>
                      <m:t>≥</m:t>
                    </m:r>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𝜆</m:t>
                        </m:r>
                      </m:e>
                      <m:sub>
                        <m:r>
                          <a:rPr lang="en-US" altLang="zh-CN" sz="2000" i="1" dirty="0">
                            <a:latin typeface="Cambria Math" panose="02040503050406030204" pitchFamily="18" charset="0"/>
                          </a:rPr>
                          <m:t>𝑑</m:t>
                        </m:r>
                      </m:sub>
                    </m:sSub>
                  </m:oMath>
                </a14:m>
                <a:r>
                  <a:rPr lang="zh-CN" altLang="en-US" sz="2000" dirty="0"/>
                  <a:t>为特征向量矩阵，假定其中有</a:t>
                </a:r>
                <a14:m>
                  <m:oMath xmlns:m="http://schemas.openxmlformats.org/officeDocument/2006/math">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𝑑</m:t>
                        </m:r>
                      </m:e>
                      <m:sup>
                        <m:r>
                          <a:rPr lang="en-US" altLang="zh-CN" sz="2000" b="0" i="1" dirty="0" smtClean="0">
                            <a:latin typeface="Cambria Math" panose="02040503050406030204" pitchFamily="18" charset="0"/>
                          </a:rPr>
                          <m:t>⋆</m:t>
                        </m:r>
                      </m:sup>
                    </m:sSup>
                  </m:oMath>
                </a14:m>
                <a:r>
                  <a:rPr lang="zh-CN" altLang="en-US" sz="2000" dirty="0"/>
                  <a:t>个非零特征值，  </a:t>
                </a:r>
                <a:r>
                  <a:rPr lang="zh-CN" altLang="en-US" sz="2000" dirty="0" smtClean="0"/>
                  <a:t>它们</a:t>
                </a:r>
                <a:r>
                  <a:rPr lang="zh-CN" altLang="en-US" sz="2000" dirty="0"/>
                  <a:t>构成对角矩阵</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dirty="0">
                            <a:latin typeface="Cambria Math" panose="02040503050406030204" pitchFamily="18" charset="0"/>
                          </a:rPr>
                          <m:t>𝚲</m:t>
                        </m:r>
                      </m:e>
                      <m:sub>
                        <m:r>
                          <a:rPr lang="en-US" altLang="zh-CN" b="1" i="1" dirty="0" smtClean="0">
                            <a:latin typeface="Cambria Math" panose="02040503050406030204" pitchFamily="18" charset="0"/>
                          </a:rPr>
                          <m:t>⋆</m:t>
                        </m:r>
                      </m:sub>
                    </m:sSub>
                    <m:r>
                      <a:rPr lang="en-US" altLang="zh-CN" b="1" dirty="0">
                        <a:latin typeface="Cambria Math" panose="02040503050406030204" pitchFamily="18" charset="0"/>
                      </a:rPr>
                      <m:t>=</m:t>
                    </m:r>
                    <m:r>
                      <m:rPr>
                        <m:sty m:val="p"/>
                      </m:rPr>
                      <a:rPr lang="en-US" altLang="zh-CN" dirty="0">
                        <a:latin typeface="Cambria Math" panose="02040503050406030204" pitchFamily="18" charset="0"/>
                      </a:rPr>
                      <m:t>diag</m:t>
                    </m:r>
                    <m:d>
                      <m:dPr>
                        <m:ctrlPr>
                          <a:rPr lang="en-US" altLang="zh-CN" b="1"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𝜆</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𝜆</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𝜆</m:t>
                            </m:r>
                          </m:e>
                          <m:sub>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𝑑</m:t>
                                </m:r>
                              </m:e>
                              <m:sup>
                                <m:r>
                                  <a:rPr lang="en-US" altLang="zh-CN" b="0" i="1" dirty="0" smtClean="0">
                                    <a:latin typeface="Cambria Math" panose="02040503050406030204" pitchFamily="18" charset="0"/>
                                  </a:rPr>
                                  <m:t>⋆</m:t>
                                </m:r>
                              </m:sup>
                            </m:sSup>
                          </m:sub>
                        </m:sSub>
                      </m:e>
                    </m:d>
                  </m:oMath>
                </a14:m>
                <a:r>
                  <a:rPr lang="zh-CN" altLang="en-US" sz="2000" dirty="0" smtClean="0"/>
                  <a:t>。令</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𝑽</m:t>
                        </m:r>
                      </m:e>
                      <m:sub>
                        <m:r>
                          <a:rPr lang="en-US" altLang="zh-CN" sz="2000" b="0" i="1" smtClean="0">
                            <a:latin typeface="Cambria Math" panose="02040503050406030204" pitchFamily="18" charset="0"/>
                          </a:rPr>
                          <m:t>⋆</m:t>
                        </m:r>
                      </m:sub>
                    </m:sSub>
                  </m:oMath>
                </a14:m>
                <a:r>
                  <a:rPr lang="zh-CN" altLang="en-US" sz="2000" dirty="0" smtClean="0"/>
                  <a:t>表示</a:t>
                </a:r>
                <a:r>
                  <a:rPr lang="zh-CN" altLang="en-US" sz="2000" dirty="0"/>
                  <a:t>相应的特征矩阵，</a:t>
                </a:r>
                <a:endParaRPr lang="en-US" altLang="zh-CN" sz="2000" dirty="0" smtClean="0"/>
              </a:p>
              <a:p>
                <a:pPr marL="0" indent="0">
                  <a:buNone/>
                </a:pPr>
                <a:endParaRPr lang="en-US" altLang="zh-CN" dirty="0"/>
              </a:p>
              <a:p>
                <a:endParaRPr lang="en-US" altLang="zh-CN" dirty="0" smtClean="0"/>
              </a:p>
              <a:p>
                <a:r>
                  <a:rPr lang="zh-CN" altLang="en-US" dirty="0" smtClean="0"/>
                  <a:t>在</a:t>
                </a:r>
                <a:r>
                  <a:rPr lang="zh-CN" altLang="en-US" dirty="0"/>
                  <a:t>现实应用中为了有效降维，往往仅需降维后的距离与原始空间中的距离尽可能接近，而不必严格相等</a:t>
                </a:r>
                <a:r>
                  <a:rPr lang="zh-CN" altLang="en-US" dirty="0" smtClean="0"/>
                  <a:t>。</a:t>
                </a:r>
                <a:endParaRPr lang="en-US" altLang="zh-CN" dirty="0" smtClean="0"/>
              </a:p>
              <a:p>
                <a:r>
                  <a:rPr lang="zh-CN" altLang="en-US" dirty="0"/>
                  <a:t>此时可取</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𝑑</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oMath>
                </a14:m>
                <a:r>
                  <a:rPr lang="zh-CN" altLang="en-US" dirty="0"/>
                  <a:t>个最大特征值构成</a:t>
                </a:r>
                <a:r>
                  <a:rPr lang="zh-CN" altLang="en-US" dirty="0" smtClean="0"/>
                  <a:t>对角矩阵</a:t>
                </a:r>
                <a14:m>
                  <m:oMath xmlns:m="http://schemas.openxmlformats.org/officeDocument/2006/math">
                    <m:acc>
                      <m:accPr>
                        <m:chr m:val="̃"/>
                        <m:ctrlPr>
                          <a:rPr lang="en-US" altLang="zh-CN" b="0" i="1" smtClean="0">
                            <a:latin typeface="Cambria Math" panose="02040503050406030204" pitchFamily="18" charset="0"/>
                          </a:rPr>
                        </m:ctrlPr>
                      </m:accPr>
                      <m:e>
                        <m:r>
                          <a:rPr lang="en-US" altLang="zh-CN" b="1" i="1">
                            <a:latin typeface="Cambria Math" panose="02040503050406030204" pitchFamily="18" charset="0"/>
                          </a:rPr>
                          <m:t>𝚲</m:t>
                        </m:r>
                      </m:e>
                    </m:acc>
                    <m:r>
                      <a:rPr lang="en-US" altLang="zh-CN" b="1" dirty="0">
                        <a:latin typeface="Cambria Math" panose="02040503050406030204" pitchFamily="18" charset="0"/>
                      </a:rPr>
                      <m:t>=</m:t>
                    </m:r>
                    <m:r>
                      <m:rPr>
                        <m:sty m:val="p"/>
                      </m:rPr>
                      <a:rPr lang="en-US" altLang="zh-CN" dirty="0">
                        <a:latin typeface="Cambria Math" panose="02040503050406030204" pitchFamily="18" charset="0"/>
                      </a:rPr>
                      <m:t>diag</m:t>
                    </m:r>
                    <m:d>
                      <m:dPr>
                        <m:ctrlPr>
                          <a:rPr lang="en-US" altLang="zh-CN" b="1"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𝜆</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𝜆</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𝜆</m:t>
                            </m:r>
                          </m:e>
                          <m:sub>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𝑑</m:t>
                                </m:r>
                              </m:e>
                              <m:sup>
                                <m:r>
                                  <a:rPr lang="en-US" altLang="zh-CN" b="0" i="1" dirty="0" smtClean="0">
                                    <a:latin typeface="Cambria Math" panose="02040503050406030204" pitchFamily="18" charset="0"/>
                                  </a:rPr>
                                  <m:t>′</m:t>
                                </m:r>
                              </m:sup>
                            </m:sSup>
                          </m:sub>
                        </m:sSub>
                      </m:e>
                    </m:d>
                  </m:oMath>
                </a14:m>
                <a:r>
                  <a:rPr lang="zh-CN" altLang="en-US" dirty="0" smtClean="0"/>
                  <a:t>，</a:t>
                </a:r>
                <a:r>
                  <a:rPr lang="zh-CN" altLang="en-US" dirty="0"/>
                  <a:t>令</a:t>
                </a:r>
                <a14:m>
                  <m:oMath xmlns:m="http://schemas.openxmlformats.org/officeDocument/2006/math">
                    <m:acc>
                      <m:accPr>
                        <m:chr m:val="̃"/>
                        <m:ctrlPr>
                          <a:rPr lang="en-US" altLang="zh-CN" b="1" i="1" dirty="0" smtClean="0">
                            <a:latin typeface="Cambria Math" panose="02040503050406030204" pitchFamily="18" charset="0"/>
                          </a:rPr>
                        </m:ctrlPr>
                      </m:accPr>
                      <m:e>
                        <m:r>
                          <a:rPr lang="en-US" altLang="zh-CN" b="1" i="1" dirty="0" smtClean="0">
                            <a:latin typeface="Cambria Math" panose="02040503050406030204" pitchFamily="18" charset="0"/>
                          </a:rPr>
                          <m:t>𝑽</m:t>
                        </m:r>
                      </m:e>
                    </m:acc>
                  </m:oMath>
                </a14:m>
                <a:r>
                  <a:rPr lang="zh-CN" altLang="en-US" dirty="0"/>
                  <a:t>表示相应的特征向量矩阵</a:t>
                </a:r>
                <a:r>
                  <a:rPr lang="zh-CN" altLang="en-US" dirty="0" smtClean="0"/>
                  <a:t>，</a:t>
                </a: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49" y="2687413"/>
                <a:ext cx="8367067" cy="3727226"/>
              </a:xfrm>
              <a:blipFill>
                <a:blip r:embed="rId2"/>
                <a:stretch>
                  <a:fillRect l="-728" t="-1800" r="-80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13315" y="1522618"/>
                <a:ext cx="5242659" cy="783804"/>
              </a:xfrm>
              <a:prstGeom prst="rect">
                <a:avLst/>
              </a:prstGeom>
              <a:solidFill>
                <a:schemeClr val="accent4">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𝑖𝑗</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d>
                        <m:dPr>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r>
                                <m:rPr>
                                  <m:sty m:val="p"/>
                                </m:rPr>
                                <a:rPr lang="en-US" altLang="zh-CN" sz="2400">
                                  <a:latin typeface="Cambria Math" panose="02040503050406030204" pitchFamily="18" charset="0"/>
                                </a:rPr>
                                <m:t>dist</m:t>
                              </m:r>
                            </m:e>
                            <m:sub>
                              <m:r>
                                <a:rPr lang="en-US" altLang="zh-CN" sz="2400" i="1">
                                  <a:latin typeface="Cambria Math" panose="02040503050406030204" pitchFamily="18" charset="0"/>
                                </a:rPr>
                                <m:t>𝑖</m:t>
                              </m:r>
                              <m:r>
                                <a:rPr lang="en-US" altLang="zh-CN" sz="2400" i="1">
                                  <a:latin typeface="Cambria Math" panose="02040503050406030204" pitchFamily="18" charset="0"/>
                                </a:rPr>
                                <m:t>⋅</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m:t>
                          </m:r>
                          <m:r>
                            <m:rPr>
                              <m:sty m:val="p"/>
                            </m:rPr>
                            <a:rPr lang="en-US" altLang="zh-CN" sz="2400">
                              <a:latin typeface="Cambria Math" panose="02040503050406030204" pitchFamily="18" charset="0"/>
                            </a:rPr>
                            <m:t>dis</m:t>
                          </m:r>
                          <m:sSubSup>
                            <m:sSubSupPr>
                              <m:ctrlPr>
                                <a:rPr lang="en-US" altLang="zh-CN" sz="2400" i="1">
                                  <a:latin typeface="Cambria Math" panose="02040503050406030204" pitchFamily="18" charset="0"/>
                                </a:rPr>
                              </m:ctrlPr>
                            </m:sSubSupPr>
                            <m:e>
                              <m:r>
                                <m:rPr>
                                  <m:sty m:val="p"/>
                                </m:rPr>
                                <a:rPr lang="en-US" altLang="zh-CN" sz="2400">
                                  <a:latin typeface="Cambria Math" panose="02040503050406030204" pitchFamily="18" charset="0"/>
                                </a:rPr>
                                <m:t>t</m:t>
                              </m:r>
                            </m:e>
                            <m:sub>
                              <m:r>
                                <a:rPr lang="en-US" altLang="zh-CN" sz="2400" i="1">
                                  <a:latin typeface="Cambria Math" panose="02040503050406030204" pitchFamily="18" charset="0"/>
                                </a:rPr>
                                <m:t>⋅</m:t>
                              </m:r>
                              <m:r>
                                <a:rPr lang="en-US" altLang="zh-CN" sz="2400" i="1">
                                  <a:latin typeface="Cambria Math" panose="02040503050406030204" pitchFamily="18" charset="0"/>
                                </a:rPr>
                                <m:t>𝑗</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m:rPr>
                                  <m:sty m:val="p"/>
                                </m:rPr>
                                <a:rPr lang="en-US" altLang="zh-CN" sz="2400">
                                  <a:latin typeface="Cambria Math" panose="02040503050406030204" pitchFamily="18" charset="0"/>
                                </a:rPr>
                                <m:t>dist</m:t>
                              </m:r>
                            </m:e>
                            <m:sub>
                              <m:r>
                                <a:rPr lang="en-US" altLang="zh-CN" sz="2400" i="1">
                                  <a:latin typeface="Cambria Math" panose="02040503050406030204" pitchFamily="18" charset="0"/>
                                </a:rPr>
                                <m:t>⋅⋅</m:t>
                              </m:r>
                            </m:sub>
                            <m:sup>
                              <m:r>
                                <a:rPr lang="en-US" altLang="zh-CN" sz="2400" i="1">
                                  <a:latin typeface="Cambria Math" panose="02040503050406030204" pitchFamily="18" charset="0"/>
                                </a:rPr>
                                <m:t>2</m:t>
                              </m:r>
                            </m:sup>
                          </m:sSubSup>
                          <m:r>
                            <a:rPr lang="en-US" altLang="zh-CN" sz="2400" b="0" i="1" smtClean="0">
                              <a:latin typeface="Cambria Math" panose="02040503050406030204" pitchFamily="18" charset="0"/>
                            </a:rPr>
                            <m:t>−</m:t>
                          </m:r>
                          <m:r>
                            <m:rPr>
                              <m:sty m:val="p"/>
                            </m:rPr>
                            <a:rPr lang="en-US" altLang="zh-CN" sz="2400">
                              <a:latin typeface="Cambria Math" panose="02040503050406030204" pitchFamily="18" charset="0"/>
                            </a:rPr>
                            <m:t>dis</m:t>
                          </m:r>
                          <m:sSubSup>
                            <m:sSubSupPr>
                              <m:ctrlPr>
                                <a:rPr lang="en-US" altLang="zh-CN" sz="2400" i="1">
                                  <a:latin typeface="Cambria Math" panose="02040503050406030204" pitchFamily="18" charset="0"/>
                                </a:rPr>
                              </m:ctrlPr>
                            </m:sSubSupPr>
                            <m:e>
                              <m:r>
                                <m:rPr>
                                  <m:sty m:val="p"/>
                                </m:rPr>
                                <a:rPr lang="en-US" altLang="zh-CN" sz="2400">
                                  <a:latin typeface="Cambria Math" panose="02040503050406030204" pitchFamily="18" charset="0"/>
                                </a:rPr>
                                <m:t>t</m:t>
                              </m:r>
                            </m:e>
                            <m:sub>
                              <m:r>
                                <a:rPr lang="en-US" altLang="zh-CN" sz="2400" i="1">
                                  <a:latin typeface="Cambria Math" panose="02040503050406030204" pitchFamily="18" charset="0"/>
                                </a:rPr>
                                <m:t>𝑖𝑗</m:t>
                              </m:r>
                            </m:sub>
                            <m:sup>
                              <m:r>
                                <a:rPr lang="en-US" altLang="zh-CN" sz="2400" i="1">
                                  <a:latin typeface="Cambria Math" panose="02040503050406030204" pitchFamily="18" charset="0"/>
                                </a:rPr>
                                <m:t>2</m:t>
                              </m:r>
                            </m:sup>
                          </m:sSubSup>
                        </m:e>
                      </m:d>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313315" y="1522618"/>
                <a:ext cx="5242659" cy="78380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731246" y="1730826"/>
                <a:ext cx="1499898"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a:latin typeface="Cambria Math" panose="02040503050406030204" pitchFamily="18" charset="0"/>
                        </a:rPr>
                        <m:t>𝑫</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ℝ</m:t>
                          </m:r>
                        </m:e>
                        <m:sup>
                          <m:r>
                            <a:rPr lang="en-US" altLang="zh-CN" sz="2100" i="1">
                              <a:latin typeface="Cambria Math" panose="02040503050406030204" pitchFamily="18" charset="0"/>
                            </a:rPr>
                            <m:t>𝑚</m:t>
                          </m:r>
                          <m:r>
                            <a:rPr lang="en-US" altLang="zh-CN" sz="2100" i="1">
                              <a:latin typeface="Cambria Math" panose="02040503050406030204" pitchFamily="18" charset="0"/>
                            </a:rPr>
                            <m:t>×</m:t>
                          </m:r>
                          <m:r>
                            <a:rPr lang="en-US" altLang="zh-CN" sz="2100" i="1">
                              <a:latin typeface="Cambria Math" panose="02040503050406030204" pitchFamily="18" charset="0"/>
                            </a:rPr>
                            <m:t>𝑚</m:t>
                          </m:r>
                        </m:sup>
                      </m:sSup>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5731246" y="1730826"/>
                <a:ext cx="1499898" cy="415498"/>
              </a:xfrm>
              <a:prstGeom prst="rect">
                <a:avLst/>
              </a:prstGeom>
              <a:blipFill>
                <a:blip r:embed="rId4"/>
                <a:stretch>
                  <a:fillRect/>
                </a:stretch>
              </a:blipFill>
            </p:spPr>
            <p:txBody>
              <a:bodyPr/>
              <a:lstStyle/>
              <a:p>
                <a:r>
                  <a:rPr lang="zh-CN" altLang="en-US">
                    <a:noFill/>
                  </a:rPr>
                  <a:t> </a:t>
                </a:r>
              </a:p>
            </p:txBody>
          </p:sp>
        </mc:Fallback>
      </mc:AlternateContent>
      <p:sp>
        <p:nvSpPr>
          <p:cNvPr id="9" name="右箭头 8"/>
          <p:cNvSpPr/>
          <p:nvPr/>
        </p:nvSpPr>
        <p:spPr>
          <a:xfrm>
            <a:off x="7192904" y="1762557"/>
            <a:ext cx="389308" cy="305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7524817" y="1730826"/>
                <a:ext cx="1286441"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dirty="0">
                          <a:latin typeface="Cambria Math" panose="02040503050406030204" pitchFamily="18" charset="0"/>
                        </a:rPr>
                        <m:t>𝑩</m:t>
                      </m:r>
                      <m:r>
                        <a:rPr lang="en-US" altLang="zh-CN" sz="2100" i="1" dirty="0">
                          <a:latin typeface="Cambria Math" panose="02040503050406030204" pitchFamily="18" charset="0"/>
                        </a:rPr>
                        <m:t>=</m:t>
                      </m:r>
                      <m:sSup>
                        <m:sSupPr>
                          <m:ctrlPr>
                            <a:rPr lang="en-US" altLang="zh-CN" sz="2100" i="1" dirty="0">
                              <a:latin typeface="Cambria Math" panose="02040503050406030204" pitchFamily="18" charset="0"/>
                            </a:rPr>
                          </m:ctrlPr>
                        </m:sSupPr>
                        <m:e>
                          <m:r>
                            <a:rPr lang="en-US" altLang="zh-CN" sz="2100" b="1" i="1" dirty="0">
                              <a:latin typeface="Cambria Math" panose="02040503050406030204" pitchFamily="18" charset="0"/>
                            </a:rPr>
                            <m:t>𝒁</m:t>
                          </m:r>
                        </m:e>
                        <m:sup>
                          <m:r>
                            <a:rPr lang="en-US" altLang="zh-CN" sz="2100" i="1" dirty="0">
                              <a:latin typeface="Cambria Math" panose="02040503050406030204" pitchFamily="18" charset="0"/>
                            </a:rPr>
                            <m:t>⊤</m:t>
                          </m:r>
                        </m:sup>
                      </m:sSup>
                      <m:r>
                        <a:rPr lang="en-US" altLang="zh-CN" sz="2100" b="1" i="1" dirty="0">
                          <a:latin typeface="Cambria Math" panose="02040503050406030204" pitchFamily="18" charset="0"/>
                        </a:rPr>
                        <m:t>𝒁</m:t>
                      </m:r>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7524817" y="1730826"/>
                <a:ext cx="1286441" cy="415498"/>
              </a:xfrm>
              <a:prstGeom prst="rect">
                <a:avLst/>
              </a:prstGeom>
              <a:blipFill>
                <a:blip r:embed="rId5"/>
                <a:stretch>
                  <a:fillRect/>
                </a:stretch>
              </a:blipFill>
            </p:spPr>
            <p:txBody>
              <a:bodyPr/>
              <a:lstStyle/>
              <a:p>
                <a:r>
                  <a:rPr lang="zh-CN" altLang="en-US">
                    <a:noFill/>
                  </a:rPr>
                  <a:t> </a:t>
                </a:r>
              </a:p>
            </p:txBody>
          </p:sp>
        </mc:Fallback>
      </mc:AlternateContent>
      <p:sp>
        <p:nvSpPr>
          <p:cNvPr id="11" name="矩形 10"/>
          <p:cNvSpPr/>
          <p:nvPr/>
        </p:nvSpPr>
        <p:spPr>
          <a:xfrm>
            <a:off x="5651262" y="1369713"/>
            <a:ext cx="2031325" cy="369332"/>
          </a:xfrm>
          <a:prstGeom prst="rect">
            <a:avLst/>
          </a:prstGeom>
        </p:spPr>
        <p:txBody>
          <a:bodyPr wrap="none">
            <a:spAutoFit/>
          </a:bodyPr>
          <a:lstStyle/>
          <a:p>
            <a:r>
              <a:rPr lang="zh-CN" altLang="en-US" dirty="0" smtClean="0"/>
              <a:t>原空间中距离</a:t>
            </a:r>
            <a:r>
              <a:rPr lang="zh-CN" altLang="en-US" dirty="0"/>
              <a:t>矩阵</a:t>
            </a:r>
          </a:p>
        </p:txBody>
      </p:sp>
      <p:sp>
        <p:nvSpPr>
          <p:cNvPr id="12" name="矩形 11"/>
          <p:cNvSpPr/>
          <p:nvPr/>
        </p:nvSpPr>
        <p:spPr>
          <a:xfrm>
            <a:off x="7112675" y="2111817"/>
            <a:ext cx="2031325" cy="369332"/>
          </a:xfrm>
          <a:prstGeom prst="rect">
            <a:avLst/>
          </a:prstGeom>
        </p:spPr>
        <p:txBody>
          <a:bodyPr wrap="none">
            <a:spAutoFit/>
          </a:bodyPr>
          <a:lstStyle/>
          <a:p>
            <a:r>
              <a:rPr lang="zh-CN" altLang="en-US" dirty="0"/>
              <a:t>降维后的内积矩阵</a:t>
            </a:r>
          </a:p>
        </p:txBody>
      </p:sp>
      <mc:AlternateContent xmlns:mc="http://schemas.openxmlformats.org/markup-compatibility/2006" xmlns:a14="http://schemas.microsoft.com/office/drawing/2010/main">
        <mc:Choice Requires="a14">
          <p:sp>
            <p:nvSpPr>
              <p:cNvPr id="13" name="矩形 12"/>
              <p:cNvSpPr/>
              <p:nvPr/>
            </p:nvSpPr>
            <p:spPr>
              <a:xfrm>
                <a:off x="4199899" y="6136282"/>
                <a:ext cx="1455398" cy="427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dirty="0">
                          <a:latin typeface="Cambria Math" panose="02040503050406030204" pitchFamily="18" charset="0"/>
                        </a:rPr>
                        <m:t>𝒁</m:t>
                      </m:r>
                      <m:r>
                        <a:rPr lang="en-US" altLang="zh-CN" sz="2100" b="1" i="1" dirty="0">
                          <a:latin typeface="Cambria Math" panose="02040503050406030204" pitchFamily="18" charset="0"/>
                        </a:rPr>
                        <m:t>=</m:t>
                      </m:r>
                      <m:sSup>
                        <m:sSupPr>
                          <m:ctrlPr>
                            <a:rPr lang="en-US" altLang="zh-CN" sz="2100" i="1">
                              <a:latin typeface="Cambria Math" panose="02040503050406030204" pitchFamily="18" charset="0"/>
                            </a:rPr>
                          </m:ctrlPr>
                        </m:sSupPr>
                        <m:e>
                          <m:acc>
                            <m:accPr>
                              <m:chr m:val="̃"/>
                              <m:ctrlPr>
                                <a:rPr lang="en-US" altLang="zh-CN" sz="2100" i="1">
                                  <a:latin typeface="Cambria Math" panose="02040503050406030204" pitchFamily="18" charset="0"/>
                                </a:rPr>
                              </m:ctrlPr>
                            </m:accPr>
                            <m:e>
                              <m:r>
                                <a:rPr lang="en-US" altLang="zh-CN" sz="2100" b="1" i="1">
                                  <a:latin typeface="Cambria Math" panose="02040503050406030204" pitchFamily="18" charset="0"/>
                                </a:rPr>
                                <m:t>𝚲</m:t>
                              </m:r>
                            </m:e>
                          </m:acc>
                        </m:e>
                        <m:sup>
                          <m:r>
                            <a:rPr lang="en-US" altLang="zh-CN" sz="2100" i="1">
                              <a:latin typeface="Cambria Math" panose="02040503050406030204" pitchFamily="18" charset="0"/>
                            </a:rPr>
                            <m:t>1/2</m:t>
                          </m:r>
                        </m:sup>
                      </m:sSup>
                      <m:acc>
                        <m:accPr>
                          <m:chr m:val="̃"/>
                          <m:ctrlPr>
                            <a:rPr lang="en-US" altLang="zh-CN" sz="2100" b="1" i="1">
                              <a:latin typeface="Cambria Math" panose="02040503050406030204" pitchFamily="18" charset="0"/>
                            </a:rPr>
                          </m:ctrlPr>
                        </m:accPr>
                        <m:e>
                          <m:r>
                            <a:rPr lang="en-US" altLang="zh-CN" sz="2100" b="1" i="1">
                              <a:latin typeface="Cambria Math" panose="02040503050406030204" pitchFamily="18" charset="0"/>
                            </a:rPr>
                            <m:t>𝑽</m:t>
                          </m:r>
                        </m:e>
                      </m:acc>
                    </m:oMath>
                  </m:oMathPara>
                </a14:m>
                <a:endParaRPr lang="zh-CN" altLang="en-US" sz="2100" dirty="0"/>
              </a:p>
            </p:txBody>
          </p:sp>
        </mc:Choice>
        <mc:Fallback xmlns="">
          <p:sp>
            <p:nvSpPr>
              <p:cNvPr id="13" name="矩形 12"/>
              <p:cNvSpPr>
                <a:spLocks noRot="1" noChangeAspect="1" noMove="1" noResize="1" noEditPoints="1" noAdjustHandles="1" noChangeArrowheads="1" noChangeShapeType="1" noTextEdit="1"/>
              </p:cNvSpPr>
              <p:nvPr/>
            </p:nvSpPr>
            <p:spPr>
              <a:xfrm>
                <a:off x="4199899" y="6136282"/>
                <a:ext cx="1455398" cy="427553"/>
              </a:xfrm>
              <a:prstGeom prst="rect">
                <a:avLst/>
              </a:prstGeom>
              <a:blipFill>
                <a:blip r:embed="rId6"/>
                <a:stretch>
                  <a:fillRect t="-7143" r="-27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491724" y="4070830"/>
                <a:ext cx="2640916" cy="480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dirty="0">
                          <a:latin typeface="Cambria Math" panose="02040503050406030204" pitchFamily="18" charset="0"/>
                        </a:rPr>
                        <m:t>𝒁</m:t>
                      </m:r>
                      <m:r>
                        <a:rPr lang="en-US" altLang="zh-CN" sz="2100" b="1" i="1" dirty="0">
                          <a:latin typeface="Cambria Math" panose="02040503050406030204" pitchFamily="18" charset="0"/>
                        </a:rPr>
                        <m:t>=</m:t>
                      </m:r>
                      <m:sSubSup>
                        <m:sSubSupPr>
                          <m:ctrlPr>
                            <a:rPr lang="en-US" altLang="zh-CN" sz="2100" b="1" i="1" dirty="0">
                              <a:latin typeface="Cambria Math" panose="02040503050406030204" pitchFamily="18" charset="0"/>
                            </a:rPr>
                          </m:ctrlPr>
                        </m:sSubSupPr>
                        <m:e>
                          <m:r>
                            <a:rPr lang="en-US" altLang="zh-CN" sz="2100" b="1" dirty="0">
                              <a:latin typeface="Cambria Math" panose="02040503050406030204" pitchFamily="18" charset="0"/>
                            </a:rPr>
                            <m:t>𝚲</m:t>
                          </m:r>
                        </m:e>
                        <m:sub>
                          <m:r>
                            <a:rPr lang="en-US" altLang="zh-CN" sz="2100" b="1" i="1" dirty="0">
                              <a:latin typeface="Cambria Math" panose="02040503050406030204" pitchFamily="18" charset="0"/>
                            </a:rPr>
                            <m:t>⋆</m:t>
                          </m:r>
                        </m:sub>
                        <m:sup>
                          <m:r>
                            <a:rPr lang="en-US" altLang="zh-CN" sz="2100" i="1" dirty="0">
                              <a:latin typeface="Cambria Math" panose="02040503050406030204" pitchFamily="18" charset="0"/>
                            </a:rPr>
                            <m:t>1/2</m:t>
                          </m:r>
                        </m:sup>
                      </m:sSubSup>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𝑽</m:t>
                          </m:r>
                        </m:e>
                        <m:sub>
                          <m:r>
                            <a:rPr lang="en-US" altLang="zh-CN" sz="2100" i="1">
                              <a:latin typeface="Cambria Math" panose="02040503050406030204" pitchFamily="18" charset="0"/>
                            </a:rPr>
                            <m:t>⋆</m:t>
                          </m:r>
                        </m:sub>
                      </m:sSub>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ℝ</m:t>
                          </m:r>
                        </m:e>
                        <m:sup>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𝑑</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r>
                            <a:rPr lang="en-US" altLang="zh-CN" sz="2100" i="1">
                              <a:latin typeface="Cambria Math" panose="02040503050406030204" pitchFamily="18" charset="0"/>
                            </a:rPr>
                            <m:t>𝑚</m:t>
                          </m:r>
                        </m:sup>
                      </m:sSup>
                    </m:oMath>
                  </m:oMathPara>
                </a14:m>
                <a:endParaRPr lang="zh-CN" altLang="en-US" sz="2100" dirty="0"/>
              </a:p>
            </p:txBody>
          </p:sp>
        </mc:Choice>
        <mc:Fallback xmlns="">
          <p:sp>
            <p:nvSpPr>
              <p:cNvPr id="14" name="矩形 13"/>
              <p:cNvSpPr>
                <a:spLocks noRot="1" noChangeAspect="1" noMove="1" noResize="1" noEditPoints="1" noAdjustHandles="1" noChangeArrowheads="1" noChangeShapeType="1" noTextEdit="1"/>
              </p:cNvSpPr>
              <p:nvPr/>
            </p:nvSpPr>
            <p:spPr>
              <a:xfrm>
                <a:off x="3491724" y="4070830"/>
                <a:ext cx="2640916" cy="480196"/>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380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多维缩放（</a:t>
            </a:r>
            <a:r>
              <a:rPr lang="en-US" altLang="zh-CN" dirty="0"/>
              <a:t>MDS</a:t>
            </a:r>
            <a:r>
              <a:rPr lang="zh-CN" altLang="en-US" dirty="0"/>
              <a:t>）</a:t>
            </a:r>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13</a:t>
            </a:fld>
            <a:endParaRPr lang="zh-CN" altLang="en-US"/>
          </a:p>
        </p:txBody>
      </p:sp>
      <p:pic>
        <p:nvPicPr>
          <p:cNvPr id="7"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0617"/>
            <a:ext cx="9144000" cy="3615734"/>
          </a:xfrm>
          <a:prstGeom prst="rect">
            <a:avLst/>
          </a:prstGeom>
        </p:spPr>
      </p:pic>
    </p:spTree>
    <p:extLst>
      <p:ext uri="{BB962C8B-B14F-4D97-AF65-F5344CB8AC3E}">
        <p14:creationId xmlns:p14="http://schemas.microsoft.com/office/powerpoint/2010/main" val="992632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线性降维方法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482106"/>
                <a:ext cx="7886700" cy="5297036"/>
              </a:xfrm>
            </p:spPr>
            <p:txBody>
              <a:bodyPr>
                <a:normAutofit/>
              </a:bodyPr>
              <a:lstStyle/>
              <a:p>
                <a:r>
                  <a:rPr lang="zh-CN" altLang="en-US" dirty="0" smtClean="0"/>
                  <a:t>一般来说，欲获得低维子空间，最简单的是对原始高维空间进行线性变换。给定</a:t>
                </a:r>
                <a14:m>
                  <m:oMath xmlns:m="http://schemas.openxmlformats.org/officeDocument/2006/math">
                    <m:r>
                      <a:rPr lang="en-US" altLang="zh-CN" b="0" i="1" dirty="0" smtClean="0">
                        <a:latin typeface="Cambria Math" panose="02040503050406030204" pitchFamily="18" charset="0"/>
                      </a:rPr>
                      <m:t>𝑑</m:t>
                    </m:r>
                  </m:oMath>
                </a14:m>
                <a:r>
                  <a:rPr lang="zh-CN" altLang="en-US" dirty="0"/>
                  <a:t>维空间中的样本 </a:t>
                </a:r>
                <a14:m>
                  <m:oMath xmlns:m="http://schemas.openxmlformats.org/officeDocument/2006/math">
                    <m:r>
                      <a:rPr lang="en-US" altLang="zh-CN" b="1" i="1" smtClean="0">
                        <a:latin typeface="Cambria Math" panose="02040503050406030204" pitchFamily="18" charset="0"/>
                      </a:rPr>
                      <m:t>𝑿</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𝑚</m:t>
                            </m:r>
                          </m:sub>
                        </m:sSub>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p>
                    </m:sSup>
                  </m:oMath>
                </a14:m>
                <a:r>
                  <a:rPr lang="zh-CN" altLang="en-US" dirty="0" smtClean="0"/>
                  <a:t>，</a:t>
                </a:r>
                <a:r>
                  <a:rPr lang="zh-CN" altLang="en-US" dirty="0"/>
                  <a:t>变换之后得到</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𝑑</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oMath>
                </a14:m>
                <a:r>
                  <a:rPr lang="zh-CN" altLang="en-US" dirty="0"/>
                  <a:t>维空间中的</a:t>
                </a:r>
                <a:r>
                  <a:rPr lang="zh-CN" altLang="en-US" dirty="0" smtClean="0"/>
                  <a:t>样本</a:t>
                </a:r>
                <a:endParaRPr lang="en-US" altLang="zh-CN" dirty="0" smtClean="0"/>
              </a:p>
              <a:p>
                <a:endParaRPr lang="en-US" altLang="zh-CN" dirty="0"/>
              </a:p>
              <a:p>
                <a:endParaRPr lang="en-US" altLang="zh-CN" dirty="0" smtClean="0"/>
              </a:p>
              <a:p>
                <a:endParaRPr lang="en-US" altLang="zh-CN" dirty="0"/>
              </a:p>
              <a:p>
                <a:r>
                  <a:rPr lang="zh-CN" altLang="en-US" dirty="0" smtClean="0"/>
                  <a:t>变换矩阵</a:t>
                </a:r>
                <a14:m>
                  <m:oMath xmlns:m="http://schemas.openxmlformats.org/officeDocument/2006/math">
                    <m:r>
                      <a:rPr lang="en-US" altLang="zh-CN" b="1" i="1" dirty="0" smtClean="0">
                        <a:latin typeface="Cambria Math" panose="02040503050406030204" pitchFamily="18" charset="0"/>
                      </a:rPr>
                      <m:t>𝑾</m:t>
                    </m:r>
                  </m:oMath>
                </a14:m>
                <a:r>
                  <a:rPr lang="zh-CN" altLang="en-US" dirty="0" smtClean="0"/>
                  <a:t>可视为</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𝑑</m:t>
                        </m:r>
                      </m:e>
                      <m:sup>
                        <m:r>
                          <a:rPr lang="en-US" altLang="zh-CN" b="0" i="1" dirty="0" smtClean="0">
                            <a:latin typeface="Cambria Math" panose="02040503050406030204" pitchFamily="18" charset="0"/>
                          </a:rPr>
                          <m:t>′</m:t>
                        </m:r>
                      </m:sup>
                    </m:sSup>
                  </m:oMath>
                </a14:m>
                <a:r>
                  <a:rPr lang="zh-CN" altLang="en-US" dirty="0" smtClean="0"/>
                  <a:t>个</a:t>
                </a:r>
                <a14:m>
                  <m:oMath xmlns:m="http://schemas.openxmlformats.org/officeDocument/2006/math">
                    <m:r>
                      <a:rPr lang="en-US" altLang="zh-CN" b="0" i="1" dirty="0" smtClean="0">
                        <a:latin typeface="Cambria Math" panose="02040503050406030204" pitchFamily="18" charset="0"/>
                      </a:rPr>
                      <m:t>𝑑</m:t>
                    </m:r>
                  </m:oMath>
                </a14:m>
                <a:r>
                  <a:rPr lang="zh-CN" altLang="en-US" dirty="0"/>
                  <a:t>维属性向量。换言之</a:t>
                </a:r>
                <a:r>
                  <a:rPr lang="zh-CN" altLang="en-US" dirty="0" smtClean="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oMath>
                </a14:m>
                <a:r>
                  <a:rPr lang="zh-CN" altLang="en-US" dirty="0" smtClean="0"/>
                  <a:t>是</a:t>
                </a:r>
                <a:r>
                  <a:rPr lang="zh-CN" altLang="en-US" dirty="0"/>
                  <a:t>原属性</a:t>
                </a:r>
                <a:r>
                  <a:rPr lang="zh-CN" altLang="en-US" dirty="0" smtClean="0"/>
                  <a:t>向量</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smtClean="0"/>
                  <a:t>在</a:t>
                </a:r>
                <a:r>
                  <a:rPr lang="zh-CN" altLang="en-US" dirty="0"/>
                  <a:t>新</a:t>
                </a:r>
                <a:r>
                  <a:rPr lang="zh-CN" altLang="en-US" dirty="0" smtClean="0"/>
                  <a:t>坐标系</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m:t>
                                </m:r>
                              </m:sup>
                            </m:sSup>
                          </m:sub>
                        </m:sSub>
                      </m:e>
                    </m:d>
                  </m:oMath>
                </a14:m>
                <a:r>
                  <a:rPr lang="zh-CN" altLang="en-US" dirty="0" smtClean="0"/>
                  <a:t>中</a:t>
                </a:r>
                <a:r>
                  <a:rPr lang="zh-CN" altLang="en-US" dirty="0"/>
                  <a:t>的坐标向量。若</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𝒘</m:t>
                        </m:r>
                      </m:e>
                      <m:sub>
                        <m:r>
                          <a:rPr lang="en-US" altLang="zh-CN" b="0" i="1" dirty="0" smtClean="0">
                            <a:latin typeface="Cambria Math" panose="02040503050406030204" pitchFamily="18" charset="0"/>
                          </a:rPr>
                          <m:t>𝑖</m:t>
                        </m:r>
                      </m:sub>
                    </m:sSub>
                  </m:oMath>
                </a14:m>
                <a:r>
                  <a:rPr lang="zh-CN" altLang="en-US"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𝒘</m:t>
                        </m:r>
                      </m:e>
                      <m:sub>
                        <m:r>
                          <a:rPr lang="en-US" altLang="zh-CN" b="0" i="1" dirty="0" smtClean="0">
                            <a:latin typeface="Cambria Math" panose="02040503050406030204" pitchFamily="18" charset="0"/>
                          </a:rPr>
                          <m:t>𝑗</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e>
                    </m:d>
                  </m:oMath>
                </a14:m>
                <a:r>
                  <a:rPr lang="zh-CN" altLang="en-US" dirty="0"/>
                  <a:t>正交，则新坐标系是一个正交坐标系，此时</a:t>
                </a:r>
                <a14:m>
                  <m:oMath xmlns:m="http://schemas.openxmlformats.org/officeDocument/2006/math">
                    <m:r>
                      <a:rPr lang="en-US" altLang="zh-CN" b="1" i="1" dirty="0" smtClean="0">
                        <a:latin typeface="Cambria Math" panose="02040503050406030204" pitchFamily="18" charset="0"/>
                      </a:rPr>
                      <m:t>𝑾</m:t>
                    </m:r>
                  </m:oMath>
                </a14:m>
                <a:r>
                  <a:rPr lang="zh-CN" altLang="en-US" dirty="0"/>
                  <a:t>为正交变换</a:t>
                </a:r>
                <a:r>
                  <a:rPr lang="zh-CN" altLang="en-US" dirty="0" smtClean="0"/>
                  <a:t>。</a:t>
                </a:r>
                <a:endParaRPr lang="en-US" altLang="zh-CN" dirty="0" smtClean="0"/>
              </a:p>
              <a:p>
                <a:endParaRPr lang="en-US" altLang="zh-CN" dirty="0" smtClean="0"/>
              </a:p>
              <a:p>
                <a:r>
                  <a:rPr lang="zh-CN" altLang="en-US" dirty="0" smtClean="0"/>
                  <a:t>显然</a:t>
                </a:r>
                <a:r>
                  <a:rPr lang="zh-CN" altLang="en-US" dirty="0"/>
                  <a:t>，新空间中的属性是原空间中的属性的线性组合。</a:t>
                </a:r>
                <a:endParaRPr lang="en-US" altLang="zh-CN" dirty="0"/>
              </a:p>
              <a:p>
                <a:endParaRPr lang="en-US" altLang="zh-CN" dirty="0" smtClean="0"/>
              </a:p>
              <a:p>
                <a:r>
                  <a:rPr lang="zh-CN" altLang="en-US" dirty="0"/>
                  <a:t>基于线性变换来进行降维的方法称为线性降维方法，对低维子空间性质的不同要求可通过对</a:t>
                </a:r>
                <a14:m>
                  <m:oMath xmlns:m="http://schemas.openxmlformats.org/officeDocument/2006/math">
                    <m:r>
                      <a:rPr lang="en-US" altLang="zh-CN" b="1" i="1" dirty="0">
                        <a:latin typeface="Cambria Math" panose="02040503050406030204" pitchFamily="18" charset="0"/>
                      </a:rPr>
                      <m:t>𝑾</m:t>
                    </m:r>
                  </m:oMath>
                </a14:m>
                <a:r>
                  <a:rPr lang="zh-CN" altLang="en-US" dirty="0"/>
                  <a:t>施加不同的约束来实现</a:t>
                </a:r>
                <a:r>
                  <a:rPr lang="zh-CN" altLang="en-US" dirty="0" smtClean="0"/>
                  <a:t>。</a:t>
                </a: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482106"/>
                <a:ext cx="7886700" cy="5297036"/>
              </a:xfrm>
              <a:blipFill>
                <a:blip r:embed="rId2"/>
                <a:stretch>
                  <a:fillRect l="-773" t="-1266" r="-425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14</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858246" y="2518778"/>
                <a:ext cx="1427507"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a:latin typeface="Cambria Math" panose="02040503050406030204" pitchFamily="18" charset="0"/>
                        </a:rPr>
                        <m:t>𝒁</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𝑾</m:t>
                          </m:r>
                        </m:e>
                        <m:sup>
                          <m:r>
                            <a:rPr lang="en-US" altLang="zh-CN" sz="2100" i="1">
                              <a:latin typeface="Cambria Math" panose="02040503050406030204" pitchFamily="18" charset="0"/>
                            </a:rPr>
                            <m:t>⊤</m:t>
                          </m:r>
                        </m:sup>
                      </m:sSup>
                      <m:r>
                        <a:rPr lang="en-US" altLang="zh-CN" sz="2100" b="1" i="1">
                          <a:latin typeface="Cambria Math" panose="02040503050406030204" pitchFamily="18" charset="0"/>
                        </a:rPr>
                        <m:t>𝑿</m:t>
                      </m:r>
                      <m:r>
                        <a:rPr lang="en-US" altLang="zh-CN" sz="2100" i="1">
                          <a:latin typeface="Cambria Math" panose="02040503050406030204" pitchFamily="18" charset="0"/>
                        </a:rPr>
                        <m:t>,</m:t>
                      </m:r>
                    </m:oMath>
                  </m:oMathPara>
                </a14:m>
                <a:endParaRPr lang="en-US" altLang="zh-CN" sz="2100" dirty="0"/>
              </a:p>
            </p:txBody>
          </p:sp>
        </mc:Choice>
        <mc:Fallback xmlns="">
          <p:sp>
            <p:nvSpPr>
              <p:cNvPr id="7" name="矩形 6"/>
              <p:cNvSpPr>
                <a:spLocks noRot="1" noChangeAspect="1" noMove="1" noResize="1" noEditPoints="1" noAdjustHandles="1" noChangeArrowheads="1" noChangeShapeType="1" noTextEdit="1"/>
              </p:cNvSpPr>
              <p:nvPr/>
            </p:nvSpPr>
            <p:spPr>
              <a:xfrm>
                <a:off x="3858246" y="2518778"/>
                <a:ext cx="1427507" cy="4154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43063" y="3070181"/>
                <a:ext cx="5903843" cy="415498"/>
              </a:xfrm>
              <a:prstGeom prst="rect">
                <a:avLst/>
              </a:prstGeom>
            </p:spPr>
            <p:txBody>
              <a:bodyPr wrap="square">
                <a:spAutoFit/>
              </a:bodyPr>
              <a:lstStyle/>
              <a:p>
                <a:r>
                  <a:rPr lang="zh-CN" altLang="en-US" sz="2100" dirty="0" smtClean="0">
                    <a:latin typeface="+mj-ea"/>
                  </a:rPr>
                  <a:t>其中</a:t>
                </a:r>
                <a14:m>
                  <m:oMath xmlns:m="http://schemas.openxmlformats.org/officeDocument/2006/math">
                    <m:r>
                      <a:rPr lang="en-US" altLang="zh-CN" sz="2100" b="1" i="1" smtClean="0">
                        <a:latin typeface="Cambria Math" panose="02040503050406030204" pitchFamily="18" charset="0"/>
                      </a:rPr>
                      <m:t>𝑾</m:t>
                    </m:r>
                  </m:oMath>
                </a14:m>
                <a:r>
                  <a:rPr lang="zh-CN" altLang="en-US" sz="2100" dirty="0" smtClean="0">
                    <a:latin typeface="+mj-ea"/>
                  </a:rPr>
                  <a:t>是</a:t>
                </a:r>
                <a:r>
                  <a:rPr lang="zh-CN" altLang="en-US" sz="2100" dirty="0">
                    <a:latin typeface="+mj-ea"/>
                  </a:rPr>
                  <a:t>变换矩阵</a:t>
                </a:r>
                <a:r>
                  <a:rPr lang="zh-CN" altLang="en-US" sz="2100" dirty="0" smtClean="0">
                    <a:latin typeface="+mj-ea"/>
                  </a:rPr>
                  <a:t>，</a:t>
                </a:r>
                <a14:m>
                  <m:oMath xmlns:m="http://schemas.openxmlformats.org/officeDocument/2006/math">
                    <m:r>
                      <a:rPr lang="en-US" altLang="zh-CN" sz="2100" b="1" i="1" smtClean="0">
                        <a:latin typeface="Cambria Math" panose="02040503050406030204" pitchFamily="18" charset="0"/>
                      </a:rPr>
                      <m:t>𝒁</m:t>
                    </m:r>
                  </m:oMath>
                </a14:m>
                <a:r>
                  <a:rPr lang="zh-CN" altLang="en-US" sz="2100" dirty="0" smtClean="0">
                    <a:latin typeface="+mj-ea"/>
                  </a:rPr>
                  <a:t>是</a:t>
                </a:r>
                <a:r>
                  <a:rPr lang="zh-CN" altLang="en-US" sz="2100" dirty="0">
                    <a:latin typeface="+mj-ea"/>
                  </a:rPr>
                  <a:t>样本在新空间中的表达</a:t>
                </a:r>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1643063" y="3070181"/>
                <a:ext cx="5903843" cy="415498"/>
              </a:xfrm>
              <a:prstGeom prst="rect">
                <a:avLst/>
              </a:prstGeom>
              <a:blipFill>
                <a:blip r:embed="rId4"/>
                <a:stretch>
                  <a:fillRect l="-1240" t="-10294" b="-27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547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p>
        </p:txBody>
      </p:sp>
      <p:sp>
        <p:nvSpPr>
          <p:cNvPr id="3" name="内容占位符 2"/>
          <p:cNvSpPr>
            <a:spLocks noGrp="1"/>
          </p:cNvSpPr>
          <p:nvPr>
            <p:ph idx="1"/>
          </p:nvPr>
        </p:nvSpPr>
        <p:spPr/>
        <p:txBody>
          <a:bodyPr/>
          <a:lstStyle/>
          <a:p>
            <a:r>
              <a:rPr lang="zh-CN" altLang="en-US" sz="2000" dirty="0"/>
              <a:t>对于正交属性空间中的样本点，如何用一个超平面对所有样本进行恰当的表达？</a:t>
            </a:r>
            <a:endParaRPr lang="en-US" altLang="zh-CN" sz="2000" dirty="0"/>
          </a:p>
          <a:p>
            <a:endParaRPr lang="en-US" altLang="zh-CN" dirty="0" smtClean="0"/>
          </a:p>
          <a:p>
            <a:r>
              <a:rPr lang="zh-CN" altLang="en-US" dirty="0"/>
              <a:t>容易想到，若存在这样的超平面，那么它大概应具有这样的性质：</a:t>
            </a:r>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a:t>基于最近重构性和最大可分性，能分别得到主成分分析的两种等价推导。</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15</a:t>
            </a:fld>
            <a:endParaRPr lang="zh-CN" altLang="en-US"/>
          </a:p>
        </p:txBody>
      </p:sp>
      <p:sp>
        <p:nvSpPr>
          <p:cNvPr id="7" name="矩形 6"/>
          <p:cNvSpPr/>
          <p:nvPr/>
        </p:nvSpPr>
        <p:spPr>
          <a:xfrm>
            <a:off x="1103244" y="3176706"/>
            <a:ext cx="6936484" cy="900246"/>
          </a:xfrm>
          <a:prstGeom prst="rect">
            <a:avLst/>
          </a:prstGeom>
        </p:spPr>
        <p:txBody>
          <a:bodyPr wrap="square">
            <a:spAutoFit/>
          </a:bodyPr>
          <a:lstStyle/>
          <a:p>
            <a:pPr marL="0" lvl="1"/>
            <a:r>
              <a:rPr lang="zh-CN" altLang="en-US" sz="2100" dirty="0">
                <a:solidFill>
                  <a:srgbClr val="FF0000"/>
                </a:solidFill>
              </a:rPr>
              <a:t>最近重构性</a:t>
            </a:r>
            <a:r>
              <a:rPr lang="zh-CN" altLang="en-US" sz="2100" dirty="0"/>
              <a:t>：样本点到这个超平面的距离都足够</a:t>
            </a:r>
            <a:r>
              <a:rPr lang="zh-CN" altLang="en-US" sz="2100" dirty="0" smtClean="0"/>
              <a:t>近</a:t>
            </a:r>
            <a:endParaRPr lang="en-US" altLang="zh-CN" sz="2100" dirty="0"/>
          </a:p>
          <a:p>
            <a:pPr marL="0" lvl="1">
              <a:lnSpc>
                <a:spcPct val="150000"/>
              </a:lnSpc>
            </a:pPr>
            <a:r>
              <a:rPr lang="zh-CN" altLang="en-US" sz="2100" dirty="0">
                <a:solidFill>
                  <a:srgbClr val="FF0000"/>
                </a:solidFill>
              </a:rPr>
              <a:t>最大可分性</a:t>
            </a:r>
            <a:r>
              <a:rPr lang="zh-CN" altLang="en-US" sz="2100" dirty="0"/>
              <a:t>：样本点在这个超平面上的投影能尽可能</a:t>
            </a:r>
            <a:r>
              <a:rPr lang="zh-CN" altLang="en-US" sz="2100" dirty="0" smtClean="0"/>
              <a:t>分开</a:t>
            </a:r>
            <a:endParaRPr lang="en-US" altLang="zh-CN" sz="2100" dirty="0"/>
          </a:p>
        </p:txBody>
      </p:sp>
    </p:spTree>
    <p:extLst>
      <p:ext uri="{BB962C8B-B14F-4D97-AF65-F5344CB8AC3E}">
        <p14:creationId xmlns:p14="http://schemas.microsoft.com/office/powerpoint/2010/main" val="266684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主成分分析</a:t>
            </a:r>
            <a:r>
              <a:rPr lang="en-US" altLang="zh-CN" dirty="0" smtClean="0"/>
              <a:t>—</a:t>
            </a:r>
            <a:r>
              <a:rPr lang="zh-CN" altLang="en-US" sz="3600" dirty="0">
                <a:solidFill>
                  <a:srgbClr val="FF0000"/>
                </a:solidFill>
              </a:rPr>
              <a:t>最近重构性</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对样本进行中心化，即 </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=0</m:t>
                    </m:r>
                  </m:oMath>
                </a14:m>
                <a:endParaRPr lang="en-US" altLang="zh-CN" dirty="0" smtClean="0"/>
              </a:p>
              <a:p>
                <a:endParaRPr lang="en-US" altLang="zh-CN" dirty="0" smtClean="0"/>
              </a:p>
              <a:p>
                <a:r>
                  <a:rPr lang="zh-CN" altLang="en-US" dirty="0" smtClean="0"/>
                  <a:t>再</a:t>
                </a:r>
                <a:r>
                  <a:rPr lang="zh-CN" altLang="en-US" dirty="0"/>
                  <a:t>假定投影变换后得到的新坐标系为</a:t>
                </a:r>
                <a14:m>
                  <m:oMath xmlns:m="http://schemas.openxmlformats.org/officeDocument/2006/math">
                    <m:d>
                      <m:dPr>
                        <m:begChr m:val="{"/>
                        <m:endChr m:val="}"/>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𝒘</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𝒘</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𝒘</m:t>
                            </m:r>
                          </m:e>
                          <m:sub>
                            <m:r>
                              <a:rPr lang="en-US" altLang="zh-CN" b="0" i="1" dirty="0" smtClean="0">
                                <a:latin typeface="Cambria Math" panose="02040503050406030204" pitchFamily="18" charset="0"/>
                              </a:rPr>
                              <m:t>𝑑</m:t>
                            </m:r>
                          </m:sub>
                        </m:sSub>
                      </m:e>
                    </m:d>
                  </m:oMath>
                </a14:m>
                <a:r>
                  <a:rPr lang="zh-CN" altLang="en-US" dirty="0"/>
                  <a:t>， 其中</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𝒘</m:t>
                        </m:r>
                      </m:e>
                      <m:sub>
                        <m:r>
                          <a:rPr lang="en-US" altLang="zh-CN" b="0" i="1" dirty="0" smtClean="0">
                            <a:latin typeface="Cambria Math" panose="02040503050406030204" pitchFamily="18" charset="0"/>
                          </a:rPr>
                          <m:t>𝑖</m:t>
                        </m:r>
                      </m:sub>
                    </m:sSub>
                  </m:oMath>
                </a14:m>
                <a:r>
                  <a:rPr lang="zh-CN" altLang="en-US" dirty="0"/>
                  <a:t>是标准正交基</a:t>
                </a:r>
                <a:r>
                  <a:rPr lang="zh-CN" altLang="en-US" dirty="0" smtClean="0"/>
                  <a:t>向量，</a:t>
                </a:r>
                <a:endParaRPr lang="en-US" altLang="zh-CN" dirty="0" smtClean="0"/>
              </a:p>
              <a:p>
                <a:endParaRPr lang="en-US" altLang="zh-CN" dirty="0"/>
              </a:p>
              <a:p>
                <a:pPr marL="0" indent="0">
                  <a:buNone/>
                </a:pPr>
                <a:endParaRPr lang="en-US" altLang="zh-CN" dirty="0"/>
              </a:p>
              <a:p>
                <a:r>
                  <a:rPr lang="zh-CN" altLang="en-US" dirty="0"/>
                  <a:t>若丢弃新坐标系中的部分坐标，即将维度</a:t>
                </a:r>
                <a:r>
                  <a:rPr lang="zh-CN" altLang="en-US" dirty="0" smtClean="0"/>
                  <a:t>降低到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&lt;</m:t>
                    </m:r>
                    <m:r>
                      <a:rPr lang="en-US" altLang="zh-CN" b="0" i="1" smtClean="0">
                        <a:latin typeface="Cambria Math" panose="02040503050406030204" pitchFamily="18" charset="0"/>
                      </a:rPr>
                      <m:t>𝑑</m:t>
                    </m:r>
                  </m:oMath>
                </a14:m>
                <a:r>
                  <a:rPr lang="zh-CN" altLang="en-US" dirty="0" smtClean="0"/>
                  <a:t>，</a:t>
                </a:r>
                <a:r>
                  <a:rPr lang="zh-CN" altLang="en-US" dirty="0"/>
                  <a:t>则样本点在低维坐标系中的投影</a:t>
                </a:r>
                <a:r>
                  <a:rPr lang="zh-CN" altLang="en-US" dirty="0" smtClean="0"/>
                  <a:t>是</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m:t>
                                </m:r>
                              </m:sup>
                            </m:sSup>
                          </m:sub>
                        </m:sSub>
                      </m:e>
                    </m:d>
                  </m:oMath>
                </a14:m>
                <a:r>
                  <a:rPr lang="zh-CN" alt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𝑖𝑗</m:t>
                        </m:r>
                      </m:sub>
                    </m:sSub>
                  </m:oMath>
                </a14:m>
                <a:r>
                  <a:rPr lang="zh-CN" altLang="en-US" dirty="0" smtClean="0"/>
                  <a:t>是</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𝑖</m:t>
                        </m:r>
                      </m:sub>
                    </m:sSub>
                  </m:oMath>
                </a14:m>
                <a:r>
                  <a:rPr lang="zh-CN" altLang="en-US" dirty="0" smtClean="0"/>
                  <a:t>在</a:t>
                </a:r>
                <a:r>
                  <a:rPr lang="zh-CN" altLang="en-US" dirty="0"/>
                  <a:t>低维坐标下第</a:t>
                </a:r>
                <a14:m>
                  <m:oMath xmlns:m="http://schemas.openxmlformats.org/officeDocument/2006/math">
                    <m:r>
                      <a:rPr lang="en-US" altLang="zh-CN" b="0" i="1" dirty="0" smtClean="0">
                        <a:latin typeface="Cambria Math" panose="02040503050406030204" pitchFamily="18" charset="0"/>
                      </a:rPr>
                      <m:t>𝑖</m:t>
                    </m:r>
                  </m:oMath>
                </a14:m>
                <a:r>
                  <a:rPr lang="zh-CN" altLang="en-US" dirty="0"/>
                  <a:t>维的</a:t>
                </a:r>
                <a:r>
                  <a:rPr lang="zh-CN" altLang="en-US" dirty="0" smtClean="0"/>
                  <a:t>坐标。基于</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𝒛</m:t>
                        </m:r>
                      </m:e>
                      <m:sub>
                        <m:r>
                          <a:rPr lang="en-US" altLang="zh-CN" b="0" i="1" dirty="0" smtClean="0">
                            <a:latin typeface="Cambria Math" panose="02040503050406030204" pitchFamily="18" charset="0"/>
                          </a:rPr>
                          <m:t>𝑖</m:t>
                        </m:r>
                      </m:sub>
                    </m:sSub>
                  </m:oMath>
                </a14:m>
                <a:r>
                  <a:rPr lang="zh-CN" altLang="en-US" dirty="0"/>
                  <a:t>来</a:t>
                </a:r>
                <a:r>
                  <a:rPr lang="zh-CN" altLang="en-US" dirty="0" smtClean="0"/>
                  <a:t>重构</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oMath>
                </a14:m>
                <a:r>
                  <a:rPr lang="zh-CN" altLang="en-US" dirty="0" smtClean="0"/>
                  <a:t>，</a:t>
                </a:r>
                <a:r>
                  <a:rPr lang="zh-CN" altLang="en-US" dirty="0"/>
                  <a:t>则会</a:t>
                </a:r>
                <a:r>
                  <a:rPr lang="zh-CN" altLang="en-US" dirty="0" smtClean="0"/>
                  <a:t>得到</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1125" r="-1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16</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072241" y="2695886"/>
                <a:ext cx="3548857" cy="4580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i="1">
                                      <a:latin typeface="Cambria Math" panose="02040503050406030204" pitchFamily="18" charset="0"/>
                                    </a:rPr>
                                    <m:t>𝑖</m:t>
                                  </m:r>
                                </m:sub>
                              </m:sSub>
                            </m:e>
                          </m:d>
                        </m:e>
                        <m:sub>
                          <m:r>
                            <a:rPr lang="en-US" altLang="zh-CN" sz="2100" i="1">
                              <a:latin typeface="Cambria Math" panose="02040503050406030204" pitchFamily="18" charset="0"/>
                            </a:rPr>
                            <m:t>2</m:t>
                          </m:r>
                        </m:sub>
                      </m:sSub>
                      <m:r>
                        <a:rPr lang="en-US" altLang="zh-CN" sz="2100" i="1">
                          <a:latin typeface="Cambria Math" panose="02040503050406030204" pitchFamily="18" charset="0"/>
                        </a:rPr>
                        <m:t>=1, </m:t>
                      </m:r>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𝒘</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i="1">
                              <a:latin typeface="Cambria Math" panose="02040503050406030204" pitchFamily="18" charset="0"/>
                            </a:rPr>
                            <m:t>𝑗</m:t>
                          </m:r>
                        </m:sub>
                      </m:sSub>
                      <m:r>
                        <a:rPr lang="en-US" altLang="zh-CN" sz="2100" i="1">
                          <a:latin typeface="Cambria Math" panose="02040503050406030204" pitchFamily="18" charset="0"/>
                        </a:rPr>
                        <m:t>=0</m:t>
                      </m:r>
                      <m:r>
                        <a:rPr lang="en-US" altLang="zh-CN" sz="2100" b="0" i="1" smtClean="0">
                          <a:latin typeface="Cambria Math" panose="02040503050406030204" pitchFamily="18" charset="0"/>
                        </a:rPr>
                        <m:t> </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𝑗</m:t>
                          </m:r>
                        </m:e>
                      </m:d>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3072241" y="2695886"/>
                <a:ext cx="3548857" cy="458011"/>
              </a:xfrm>
              <a:prstGeom prst="rect">
                <a:avLst/>
              </a:prstGeom>
              <a:blipFill>
                <a:blip r:embed="rId3"/>
                <a:stretch>
                  <a:fillRect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478087" y="4672307"/>
                <a:ext cx="1849352" cy="1082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dirty="0" smtClean="0">
                              <a:latin typeface="Cambria Math" panose="02040503050406030204" pitchFamily="18" charset="0"/>
                            </a:rPr>
                          </m:ctrlPr>
                        </m:sSubPr>
                        <m:e>
                          <m:acc>
                            <m:accPr>
                              <m:chr m:val="̂"/>
                              <m:ctrlPr>
                                <a:rPr lang="en-US" altLang="zh-CN" sz="2100" b="0" i="1" dirty="0" smtClean="0">
                                  <a:latin typeface="Cambria Math" panose="02040503050406030204" pitchFamily="18" charset="0"/>
                                </a:rPr>
                              </m:ctrlPr>
                            </m:accPr>
                            <m:e>
                              <m:r>
                                <a:rPr lang="en-US" altLang="zh-CN" sz="2100" b="1" i="1">
                                  <a:latin typeface="Cambria Math" panose="02040503050406030204" pitchFamily="18" charset="0"/>
                                </a:rPr>
                                <m:t>𝒙</m:t>
                              </m:r>
                            </m:e>
                          </m:acc>
                        </m:e>
                        <m:sub>
                          <m:r>
                            <a:rPr lang="en-US" altLang="zh-CN" sz="2100" i="1" dirty="0">
                              <a:latin typeface="Cambria Math" panose="02040503050406030204" pitchFamily="18" charset="0"/>
                            </a:rPr>
                            <m:t>𝑖</m:t>
                          </m:r>
                        </m:sub>
                      </m:sSub>
                      <m:r>
                        <a:rPr lang="en-US" altLang="zh-CN" sz="2100" i="1" dirty="0">
                          <a:latin typeface="Cambria Math" panose="02040503050406030204" pitchFamily="18" charset="0"/>
                        </a:rPr>
                        <m:t>=</m:t>
                      </m:r>
                      <m:nary>
                        <m:naryPr>
                          <m:chr m:val="∑"/>
                          <m:ctrlPr>
                            <a:rPr lang="en-US" altLang="zh-CN" sz="2100" i="1" dirty="0">
                              <a:latin typeface="Cambria Math" panose="02040503050406030204" pitchFamily="18" charset="0"/>
                            </a:rPr>
                          </m:ctrlPr>
                        </m:naryPr>
                        <m:sub>
                          <m:r>
                            <a:rPr lang="en-US" altLang="zh-CN" sz="2100" i="1" dirty="0">
                              <a:latin typeface="Cambria Math" panose="02040503050406030204" pitchFamily="18" charset="0"/>
                            </a:rPr>
                            <m:t>𝑗</m:t>
                          </m:r>
                          <m:r>
                            <a:rPr lang="en-US" altLang="zh-CN" sz="2100" b="0" i="1" dirty="0" smtClean="0">
                              <a:latin typeface="Cambria Math" panose="02040503050406030204" pitchFamily="18" charset="0"/>
                            </a:rPr>
                            <m:t>=1</m:t>
                          </m:r>
                        </m:sub>
                        <m:sup>
                          <m:sSup>
                            <m:sSupPr>
                              <m:ctrlPr>
                                <a:rPr lang="en-US" altLang="zh-CN" sz="2100" i="1" dirty="0">
                                  <a:latin typeface="Cambria Math" panose="02040503050406030204" pitchFamily="18" charset="0"/>
                                </a:rPr>
                              </m:ctrlPr>
                            </m:sSupPr>
                            <m:e>
                              <m:r>
                                <a:rPr lang="en-US" altLang="zh-CN" sz="2100" i="1" dirty="0">
                                  <a:latin typeface="Cambria Math" panose="02040503050406030204" pitchFamily="18" charset="0"/>
                                </a:rPr>
                                <m:t>𝑑</m:t>
                              </m:r>
                            </m:e>
                            <m:sup>
                              <m:r>
                                <a:rPr lang="en-US" altLang="zh-CN" sz="2100" i="1" dirty="0">
                                  <a:latin typeface="Cambria Math" panose="02040503050406030204" pitchFamily="18" charset="0"/>
                                </a:rPr>
                                <m:t>′</m:t>
                              </m:r>
                            </m:sup>
                          </m:sSup>
                        </m:sup>
                        <m:e>
                          <m:sSub>
                            <m:sSubPr>
                              <m:ctrlPr>
                                <a:rPr lang="en-US" altLang="zh-CN" sz="2100" i="1" dirty="0">
                                  <a:latin typeface="Cambria Math" panose="02040503050406030204" pitchFamily="18" charset="0"/>
                                </a:rPr>
                              </m:ctrlPr>
                            </m:sSubPr>
                            <m:e>
                              <m:r>
                                <a:rPr lang="en-US" altLang="zh-CN" sz="2100" i="1" dirty="0">
                                  <a:latin typeface="Cambria Math" panose="02040503050406030204" pitchFamily="18" charset="0"/>
                                </a:rPr>
                                <m:t>𝑧</m:t>
                              </m:r>
                            </m:e>
                            <m:sub>
                              <m:r>
                                <a:rPr lang="en-US" altLang="zh-CN" sz="2100" i="1" dirty="0">
                                  <a:latin typeface="Cambria Math" panose="02040503050406030204" pitchFamily="18" charset="0"/>
                                </a:rPr>
                                <m:t>𝑖𝑗</m:t>
                              </m:r>
                            </m:sub>
                          </m:sSub>
                          <m:sSub>
                            <m:sSubPr>
                              <m:ctrlPr>
                                <a:rPr lang="en-US" altLang="zh-CN" sz="2100" i="1" dirty="0">
                                  <a:latin typeface="Cambria Math" panose="02040503050406030204" pitchFamily="18" charset="0"/>
                                </a:rPr>
                              </m:ctrlPr>
                            </m:sSubPr>
                            <m:e>
                              <m:r>
                                <a:rPr lang="en-US" altLang="zh-CN" sz="2100" b="1" i="1" dirty="0">
                                  <a:latin typeface="Cambria Math" panose="02040503050406030204" pitchFamily="18" charset="0"/>
                                </a:rPr>
                                <m:t>𝒘</m:t>
                              </m:r>
                            </m:e>
                            <m:sub>
                              <m:r>
                                <a:rPr lang="en-US" altLang="zh-CN" sz="2100" i="1" dirty="0">
                                  <a:latin typeface="Cambria Math" panose="02040503050406030204" pitchFamily="18" charset="0"/>
                                </a:rPr>
                                <m:t>𝑗</m:t>
                              </m:r>
                            </m:sub>
                          </m:sSub>
                        </m:e>
                      </m:nary>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1478087" y="4672307"/>
                <a:ext cx="1849352" cy="108241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209428" y="5082824"/>
                <a:ext cx="2621615" cy="4192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𝒘</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𝒘</m:t>
                              </m:r>
                            </m:e>
                            <m:sub>
                              <m:r>
                                <a:rPr lang="en-US" altLang="zh-CN" sz="2100" b="0" i="1" smtClean="0">
                                  <a:latin typeface="Cambria Math" panose="02040503050406030204" pitchFamily="18" charset="0"/>
                                </a:rPr>
                                <m:t>2</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𝒘</m:t>
                              </m:r>
                            </m:e>
                            <m:sub>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𝑑</m:t>
                                  </m:r>
                                </m:e>
                                <m:sup>
                                  <m:r>
                                    <a:rPr lang="en-US" altLang="zh-CN" sz="2100" b="0" i="1" smtClean="0">
                                      <a:latin typeface="Cambria Math" panose="02040503050406030204" pitchFamily="18" charset="0"/>
                                    </a:rPr>
                                    <m:t>′</m:t>
                                  </m:r>
                                </m:sup>
                              </m:sSup>
                            </m:sub>
                          </m:sSub>
                        </m:e>
                      </m:d>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𝑖</m:t>
                          </m:r>
                        </m:sub>
                      </m:sSub>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3209428" y="5082824"/>
                <a:ext cx="2621615" cy="419282"/>
              </a:xfrm>
              <a:prstGeom prst="rect">
                <a:avLst/>
              </a:prstGeom>
              <a:blipFill>
                <a:blip r:embed="rId5"/>
                <a:stretch>
                  <a:fillRect b="-57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218220" y="5621993"/>
                <a:ext cx="1022075"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𝑾</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𝑖</m:t>
                          </m:r>
                        </m:sub>
                      </m:sSub>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3218220" y="5621993"/>
                <a:ext cx="1022075" cy="415498"/>
              </a:xfrm>
              <a:prstGeom prst="rect">
                <a:avLst/>
              </a:prstGeom>
              <a:blipFill>
                <a:blip r:embed="rId6"/>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846669" y="5989586"/>
                <a:ext cx="1618135" cy="425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100" b="1" i="1" smtClean="0">
                              <a:latin typeface="Cambria Math" panose="02040503050406030204" pitchFamily="18" charset="0"/>
                            </a:rPr>
                          </m:ctrlPr>
                        </m:sSupPr>
                        <m:e>
                          <m:r>
                            <a:rPr lang="en-US" altLang="zh-CN" sz="2100" b="1" i="1" smtClean="0">
                              <a:latin typeface="Cambria Math" panose="02040503050406030204" pitchFamily="18" charset="0"/>
                            </a:rPr>
                            <m:t>𝑾</m:t>
                          </m:r>
                        </m:e>
                        <m:sup>
                          <m:r>
                            <a:rPr lang="en-US" altLang="zh-CN" sz="2100" b="1" i="1" smtClean="0">
                              <a:latin typeface="Cambria Math" panose="02040503050406030204" pitchFamily="18" charset="0"/>
                            </a:rPr>
                            <m:t>⊤</m:t>
                          </m:r>
                        </m:sup>
                      </m:sSup>
                      <m:r>
                        <a:rPr lang="en-US" altLang="zh-CN" sz="2100" b="1" i="1" smtClean="0">
                          <a:latin typeface="Cambria Math" panose="02040503050406030204" pitchFamily="18" charset="0"/>
                        </a:rPr>
                        <m:t>𝑾</m:t>
                      </m:r>
                      <m:r>
                        <a:rPr lang="en-US" altLang="zh-CN" sz="2100" b="1" i="1" smtClean="0">
                          <a:latin typeface="Cambria Math" panose="02040503050406030204" pitchFamily="18" charset="0"/>
                        </a:rPr>
                        <m:t>=</m:t>
                      </m:r>
                      <m:sSub>
                        <m:sSubPr>
                          <m:ctrlPr>
                            <a:rPr lang="en-US" altLang="zh-CN" sz="2100" b="1" i="1" smtClean="0">
                              <a:latin typeface="Cambria Math" panose="02040503050406030204" pitchFamily="18" charset="0"/>
                            </a:rPr>
                          </m:ctrlPr>
                        </m:sSubPr>
                        <m:e>
                          <m:r>
                            <a:rPr lang="en-US" altLang="zh-CN" sz="2100" b="1" i="1" smtClean="0">
                              <a:latin typeface="Cambria Math" panose="02040503050406030204" pitchFamily="18" charset="0"/>
                            </a:rPr>
                            <m:t>𝑰</m:t>
                          </m:r>
                        </m:e>
                        <m:sub>
                          <m:sSup>
                            <m:sSupPr>
                              <m:ctrlPr>
                                <a:rPr lang="en-US" altLang="zh-CN" sz="2100" i="1" smtClean="0">
                                  <a:latin typeface="Cambria Math" panose="02040503050406030204" pitchFamily="18" charset="0"/>
                                </a:rPr>
                              </m:ctrlPr>
                            </m:sSupPr>
                            <m:e>
                              <m:r>
                                <a:rPr lang="en-US" altLang="zh-CN" sz="2100" b="0" i="1" smtClean="0">
                                  <a:latin typeface="Cambria Math" panose="02040503050406030204" pitchFamily="18" charset="0"/>
                                </a:rPr>
                                <m:t>𝑑</m:t>
                              </m:r>
                            </m:e>
                            <m:sup>
                              <m:r>
                                <a:rPr lang="en-US" altLang="zh-CN" sz="2100" b="0" i="1" smtClean="0">
                                  <a:latin typeface="Cambria Math" panose="02040503050406030204" pitchFamily="18" charset="0"/>
                                </a:rPr>
                                <m:t>′</m:t>
                              </m:r>
                            </m:sup>
                          </m:sSup>
                        </m:sub>
                      </m:sSub>
                    </m:oMath>
                  </m:oMathPara>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4846669" y="5989586"/>
                <a:ext cx="1618135" cy="425053"/>
              </a:xfrm>
              <a:prstGeom prst="rect">
                <a:avLst/>
              </a:prstGeom>
              <a:blipFill>
                <a:blip r:embed="rId7"/>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487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a:t>
            </a:r>
            <a:r>
              <a:rPr lang="zh-CN" altLang="en-US" sz="3600" dirty="0">
                <a:solidFill>
                  <a:srgbClr val="FF0000"/>
                </a:solidFill>
              </a:rPr>
              <a:t>最近重构性</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考虑整个训练集，原样本点</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𝑖</m:t>
                        </m:r>
                      </m:sub>
                    </m:sSub>
                  </m:oMath>
                </a14:m>
                <a:r>
                  <a:rPr lang="zh-CN" altLang="en-US" dirty="0"/>
                  <a:t>与基于投影重构的样本点</a:t>
                </a:r>
                <a14:m>
                  <m:oMath xmlns:m="http://schemas.openxmlformats.org/officeDocument/2006/math">
                    <m:sSub>
                      <m:sSubPr>
                        <m:ctrlPr>
                          <a:rPr lang="en-US" altLang="zh-CN" i="1" dirty="0">
                            <a:latin typeface="Cambria Math" panose="02040503050406030204" pitchFamily="18" charset="0"/>
                          </a:rPr>
                        </m:ctrlPr>
                      </m:sSubPr>
                      <m:e>
                        <m:acc>
                          <m:accPr>
                            <m:chr m:val="̂"/>
                            <m:ctrlPr>
                              <a:rPr lang="en-US" altLang="zh-CN" i="1" dirty="0">
                                <a:latin typeface="Cambria Math" panose="02040503050406030204" pitchFamily="18" charset="0"/>
                              </a:rPr>
                            </m:ctrlPr>
                          </m:accPr>
                          <m:e>
                            <m:r>
                              <a:rPr lang="en-US" altLang="zh-CN" b="1" i="1">
                                <a:latin typeface="Cambria Math" panose="02040503050406030204" pitchFamily="18" charset="0"/>
                              </a:rPr>
                              <m:t>𝒙</m:t>
                            </m:r>
                          </m:e>
                        </m:acc>
                      </m:e>
                      <m:sub>
                        <m:r>
                          <a:rPr lang="en-US" altLang="zh-CN" i="1" dirty="0">
                            <a:latin typeface="Cambria Math" panose="02040503050406030204" pitchFamily="18" charset="0"/>
                          </a:rPr>
                          <m:t>𝑖</m:t>
                        </m:r>
                      </m:sub>
                    </m:sSub>
                  </m:oMath>
                </a14:m>
                <a:r>
                  <a:rPr lang="zh-CN" altLang="en-US" dirty="0"/>
                  <a:t>之间的距离为</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17</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390161" y="2211160"/>
                <a:ext cx="2117246"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𝑚</m:t>
                          </m:r>
                        </m:sup>
                        <m:e>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𝑾</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𝒛</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390161" y="2211160"/>
                <a:ext cx="2117246" cy="84856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44625" y="2211160"/>
                <a:ext cx="1590948"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dirty="0">
                                          <a:latin typeface="Cambria Math" panose="02040503050406030204" pitchFamily="18" charset="0"/>
                                        </a:rPr>
                                      </m:ctrlPr>
                                    </m:sSubPr>
                                    <m:e>
                                      <m:acc>
                                        <m:accPr>
                                          <m:chr m:val="̂"/>
                                          <m:ctrlPr>
                                            <a:rPr lang="en-US" altLang="zh-CN" i="1" dirty="0">
                                              <a:latin typeface="Cambria Math" panose="02040503050406030204" pitchFamily="18" charset="0"/>
                                            </a:rPr>
                                          </m:ctrlPr>
                                        </m:accPr>
                                        <m:e>
                                          <m:r>
                                            <a:rPr lang="en-US" altLang="zh-CN" b="1" i="1">
                                              <a:latin typeface="Cambria Math" panose="02040503050406030204" pitchFamily="18" charset="0"/>
                                            </a:rPr>
                                            <m:t>𝒙</m:t>
                                          </m:r>
                                        </m:e>
                                      </m:acc>
                                    </m:e>
                                    <m:sub>
                                      <m:r>
                                        <a:rPr lang="en-US" altLang="zh-CN" i="1" dirty="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944625" y="2211160"/>
                <a:ext cx="1590948" cy="848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361995" y="2211160"/>
                <a:ext cx="3921523"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𝑚</m:t>
                          </m:r>
                        </m:sup>
                        <m:e>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−2</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𝑚</m:t>
                          </m:r>
                        </m:sup>
                        <m:e>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0" i="1" smtClean="0">
                                  <a:latin typeface="Cambria Math" panose="02040503050406030204" pitchFamily="18" charset="0"/>
                                </a:rPr>
                                <m:t>⊤</m:t>
                              </m:r>
                            </m:sup>
                          </m:sSup>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Sup>
                            <m:sSubSupPr>
                              <m:ctrlPr>
                                <a:rPr lang="en-US" altLang="zh-CN" i="1">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i="1">
                                  <a:latin typeface="Cambria Math" panose="02040503050406030204" pitchFamily="18" charset="0"/>
                                </a:rPr>
                                <m:t>𝑖</m:t>
                              </m:r>
                            </m:sub>
                          </m:sSub>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4361995" y="2211160"/>
                <a:ext cx="3921523"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66911" y="3273277"/>
                <a:ext cx="5786264"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1" i="1" smtClean="0">
                                  <a:latin typeface="Cambria Math" panose="02040503050406030204" pitchFamily="18" charset="0"/>
                                </a:rPr>
                                <m:t>𝑾</m:t>
                              </m:r>
                            </m:lim>
                          </m:limLow>
                        </m:fName>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dirty="0">
                                              <a:latin typeface="Cambria Math" panose="02040503050406030204" pitchFamily="18" charset="0"/>
                                            </a:rPr>
                                          </m:ctrlPr>
                                        </m:sSubPr>
                                        <m:e>
                                          <m:acc>
                                            <m:accPr>
                                              <m:chr m:val="̂"/>
                                              <m:ctrlPr>
                                                <a:rPr lang="en-US" altLang="zh-CN" i="1" dirty="0">
                                                  <a:latin typeface="Cambria Math" panose="02040503050406030204" pitchFamily="18" charset="0"/>
                                                </a:rPr>
                                              </m:ctrlPr>
                                            </m:accPr>
                                            <m:e>
                                              <m:r>
                                                <a:rPr lang="en-US" altLang="zh-CN" b="1" i="1">
                                                  <a:latin typeface="Cambria Math" panose="02040503050406030204" pitchFamily="18" charset="0"/>
                                                </a:rPr>
                                                <m:t>𝒙</m:t>
                                              </m:r>
                                            </m:e>
                                          </m:acc>
                                        </m:e>
                                        <m:sub>
                                          <m:r>
                                            <a:rPr lang="en-US" altLang="zh-CN" i="1" dirty="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𝒛</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𝒛</m:t>
                                  </m:r>
                                </m:e>
                                <m:sub>
                                  <m:r>
                                    <a:rPr lang="en-US" altLang="zh-CN" i="1">
                                      <a:latin typeface="Cambria Math" panose="02040503050406030204" pitchFamily="18" charset="0"/>
                                    </a:rPr>
                                    <m:t>𝑖</m:t>
                                  </m:r>
                                </m:sub>
                              </m:sSub>
                            </m:e>
                          </m:nary>
                          <m:r>
                            <a:rPr lang="en-US" altLang="zh-CN" i="1">
                              <a:latin typeface="Cambria Math" panose="02040503050406030204" pitchFamily="18" charset="0"/>
                            </a:rPr>
                            <m:t>−2</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𝑚</m:t>
                              </m:r>
                            </m:sup>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𝒛</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nary>
                        </m:e>
                      </m:func>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66911" y="3273277"/>
                <a:ext cx="5786264"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884813" y="4403763"/>
                <a:ext cx="190366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1" i="1" smtClean="0">
                                  <a:latin typeface="Cambria Math" panose="02040503050406030204" pitchFamily="18" charset="0"/>
                                </a:rPr>
                                <m:t>𝑾</m:t>
                              </m:r>
                            </m:lim>
                          </m:limLow>
                        </m:fName>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𝑚</m:t>
                              </m:r>
                            </m:sup>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𝒛</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nary>
                        </m:e>
                      </m:func>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884813" y="4403763"/>
                <a:ext cx="1903662" cy="848566"/>
              </a:xfrm>
              <a:prstGeom prst="rect">
                <a:avLst/>
              </a:prstGeom>
              <a:blipFill>
                <a:blip r:embed="rId7"/>
                <a:stretch>
                  <a:fillRect/>
                </a:stretch>
              </a:blipFill>
            </p:spPr>
            <p:txBody>
              <a:bodyPr/>
              <a:lstStyle/>
              <a:p>
                <a:r>
                  <a:rPr lang="zh-CN" altLang="en-US">
                    <a:noFill/>
                  </a:rPr>
                  <a:t> </a:t>
                </a:r>
              </a:p>
            </p:txBody>
          </p:sp>
        </mc:Fallback>
      </mc:AlternateContent>
      <p:sp>
        <p:nvSpPr>
          <p:cNvPr id="13" name="左右箭头 12"/>
          <p:cNvSpPr/>
          <p:nvPr/>
        </p:nvSpPr>
        <p:spPr>
          <a:xfrm>
            <a:off x="385029" y="4714150"/>
            <a:ext cx="499784" cy="2570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p:cNvSpPr/>
              <p:nvPr/>
            </p:nvSpPr>
            <p:spPr>
              <a:xfrm>
                <a:off x="1430395" y="5592065"/>
                <a:ext cx="1427507"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a:latin typeface="Cambria Math" panose="02040503050406030204" pitchFamily="18" charset="0"/>
                        </a:rPr>
                        <m:t>𝒁</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𝑾</m:t>
                          </m:r>
                        </m:e>
                        <m:sup>
                          <m:r>
                            <a:rPr lang="en-US" altLang="zh-CN" sz="2100" i="1">
                              <a:latin typeface="Cambria Math" panose="02040503050406030204" pitchFamily="18" charset="0"/>
                            </a:rPr>
                            <m:t>⊤</m:t>
                          </m:r>
                        </m:sup>
                      </m:sSup>
                      <m:r>
                        <a:rPr lang="en-US" altLang="zh-CN" sz="2100" b="1" i="1">
                          <a:latin typeface="Cambria Math" panose="02040503050406030204" pitchFamily="18" charset="0"/>
                        </a:rPr>
                        <m:t>𝑿</m:t>
                      </m:r>
                    </m:oMath>
                  </m:oMathPara>
                </a14:m>
                <a:endParaRPr lang="en-US" altLang="zh-CN" sz="2100" dirty="0"/>
              </a:p>
            </p:txBody>
          </p:sp>
        </mc:Choice>
        <mc:Fallback xmlns="">
          <p:sp>
            <p:nvSpPr>
              <p:cNvPr id="14" name="矩形 13"/>
              <p:cNvSpPr>
                <a:spLocks noRot="1" noChangeAspect="1" noMove="1" noResize="1" noEditPoints="1" noAdjustHandles="1" noChangeArrowheads="1" noChangeShapeType="1" noTextEdit="1"/>
              </p:cNvSpPr>
              <p:nvPr/>
            </p:nvSpPr>
            <p:spPr>
              <a:xfrm>
                <a:off x="1430395" y="5592065"/>
                <a:ext cx="1427507" cy="41549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643870" y="4403763"/>
                <a:ext cx="223234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𝑚</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sup>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nary>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643870" y="4403763"/>
                <a:ext cx="2232342" cy="848566"/>
              </a:xfrm>
              <a:prstGeom prst="rect">
                <a:avLst/>
              </a:prstGeom>
              <a:blipFill>
                <a:blip r:embed="rId9"/>
                <a:stretch>
                  <a:fillRect/>
                </a:stretch>
              </a:blipFill>
            </p:spPr>
            <p:txBody>
              <a:bodyPr/>
              <a:lstStyle/>
              <a:p>
                <a:r>
                  <a:rPr lang="zh-CN" altLang="en-US">
                    <a:noFill/>
                  </a:rPr>
                  <a:t> </a:t>
                </a:r>
              </a:p>
            </p:txBody>
          </p:sp>
        </mc:Fallback>
      </mc:AlternateContent>
      <p:sp>
        <p:nvSpPr>
          <p:cNvPr id="16" name="右箭头 15"/>
          <p:cNvSpPr/>
          <p:nvPr/>
        </p:nvSpPr>
        <p:spPr>
          <a:xfrm>
            <a:off x="3080077" y="5653891"/>
            <a:ext cx="360485" cy="257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矩形 16"/>
              <p:cNvSpPr/>
              <p:nvPr/>
            </p:nvSpPr>
            <p:spPr>
              <a:xfrm>
                <a:off x="3513920" y="5597941"/>
                <a:ext cx="13004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m:t>
                          </m:r>
                        </m:sup>
                      </m:sSup>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i="1">
                              <a:latin typeface="Cambria Math" panose="02040503050406030204" pitchFamily="18" charset="0"/>
                            </a:rPr>
                            <m:t>𝑖</m:t>
                          </m:r>
                        </m:sub>
                      </m:sSub>
                    </m:oMath>
                  </m:oMathPara>
                </a14:m>
                <a:endParaRPr lang="en-US" altLang="zh-CN" dirty="0"/>
              </a:p>
            </p:txBody>
          </p:sp>
        </mc:Choice>
        <mc:Fallback xmlns="">
          <p:sp>
            <p:nvSpPr>
              <p:cNvPr id="17" name="矩形 16"/>
              <p:cNvSpPr>
                <a:spLocks noRot="1" noChangeAspect="1" noMove="1" noResize="1" noEditPoints="1" noAdjustHandles="1" noChangeArrowheads="1" noChangeShapeType="1" noTextEdit="1"/>
              </p:cNvSpPr>
              <p:nvPr/>
            </p:nvSpPr>
            <p:spPr>
              <a:xfrm>
                <a:off x="3513920" y="5597941"/>
                <a:ext cx="1300484" cy="369332"/>
              </a:xfrm>
              <a:prstGeom prst="rect">
                <a:avLst/>
              </a:prstGeom>
              <a:blipFill>
                <a:blip r:embed="rId10"/>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727175" y="4403763"/>
                <a:ext cx="1877437"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𝑚</m:t>
                          </m:r>
                        </m:sup>
                        <m:e>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1" i="1">
                              <a:latin typeface="Cambria Math" panose="02040503050406030204" pitchFamily="18" charset="0"/>
                            </a:rPr>
                            <m:t>𝑾</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nary>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4727175" y="4403763"/>
                <a:ext cx="1877437" cy="84856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460316" y="4403763"/>
                <a:ext cx="2616807"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m:rPr>
                          <m:sty m:val="p"/>
                        </m:rPr>
                        <a:rPr lang="en-US" altLang="zh-CN">
                          <a:latin typeface="Cambria Math" panose="02040503050406030204" pitchFamily="18" charset="0"/>
                        </a:rPr>
                        <m:t>tr</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m:t>
                              </m:r>
                            </m:sup>
                          </m:sSup>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𝑚</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e>
                              </m:d>
                            </m:e>
                          </m:nary>
                          <m:r>
                            <a:rPr lang="en-US" altLang="zh-CN" b="1" i="1">
                              <a:latin typeface="Cambria Math" panose="02040503050406030204" pitchFamily="18" charset="0"/>
                            </a:rPr>
                            <m:t>𝑾</m:t>
                          </m:r>
                        </m:e>
                      </m:d>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6460316" y="4403763"/>
                <a:ext cx="2616807" cy="84856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471398" y="5413275"/>
                <a:ext cx="19088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m:t>
                              </m:r>
                            </m:sup>
                          </m:sSup>
                          <m:r>
                            <a:rPr lang="en-US" altLang="zh-CN" b="1" i="1">
                              <a:latin typeface="Cambria Math" panose="02040503050406030204" pitchFamily="18" charset="0"/>
                            </a:rPr>
                            <m:t>𝑿</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𝑿</m:t>
                              </m:r>
                            </m:e>
                            <m:sup>
                              <m:r>
                                <a:rPr lang="en-US" altLang="zh-CN" i="1">
                                  <a:latin typeface="Cambria Math" panose="02040503050406030204" pitchFamily="18" charset="0"/>
                                </a:rPr>
                                <m:t>⊤</m:t>
                              </m:r>
                            </m:sup>
                          </m:sSup>
                          <m:r>
                            <a:rPr lang="en-US" altLang="zh-CN" b="1" i="1">
                              <a:latin typeface="Cambria Math" panose="02040503050406030204" pitchFamily="18" charset="0"/>
                            </a:rPr>
                            <m:t>𝑾</m:t>
                          </m:r>
                        </m:e>
                      </m:d>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6471398" y="5413275"/>
                <a:ext cx="1908856" cy="369332"/>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669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animBg="1"/>
      <p:bldP spid="14" grpId="0"/>
      <p:bldP spid="15" grpId="0"/>
      <p:bldP spid="16" grpId="0" animBg="1"/>
      <p:bldP spid="17" grpId="0"/>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a:t>
            </a:r>
            <a:r>
              <a:rPr lang="zh-CN" altLang="en-US" sz="3600" dirty="0">
                <a:solidFill>
                  <a:srgbClr val="FF0000"/>
                </a:solidFill>
              </a:rPr>
              <a:t>最近重构性</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2980592"/>
                <a:ext cx="7886700" cy="3434047"/>
              </a:xfrm>
            </p:spPr>
            <p:txBody>
              <a:bodyPr/>
              <a:lstStyle/>
              <a:p>
                <a:r>
                  <a:rPr lang="zh-CN" altLang="en-US" sz="2000" dirty="0" smtClean="0"/>
                  <a:t>这就是主成分分析的优化目标</a:t>
                </a:r>
                <a:endParaRPr lang="en-US" altLang="zh-CN" sz="2000" dirty="0" smtClean="0"/>
              </a:p>
              <a:p>
                <a:endParaRPr lang="en-US" altLang="zh-CN" sz="2000" dirty="0" smtClean="0"/>
              </a:p>
              <a:p>
                <a:r>
                  <a:rPr lang="zh-CN" altLang="en-US" sz="2000" dirty="0"/>
                  <a:t>由于</a:t>
                </a:r>
                <a14:m>
                  <m:oMath xmlns:m="http://schemas.openxmlformats.org/officeDocument/2006/math">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i="1">
                                <a:latin typeface="Cambria Math" panose="02040503050406030204" pitchFamily="18" charset="0"/>
                              </a:rPr>
                              <m:t>𝑖</m:t>
                            </m:r>
                          </m:sub>
                        </m:sSub>
                      </m:e>
                    </m:nary>
                    <m:r>
                      <a:rPr lang="en-US" altLang="zh-CN" sz="2000" i="1">
                        <a:latin typeface="Cambria Math" panose="02040503050406030204" pitchFamily="18" charset="0"/>
                      </a:rPr>
                      <m:t>=0</m:t>
                    </m:r>
                  </m:oMath>
                </a14:m>
                <a:r>
                  <a:rPr lang="zh-CN" altLang="en-US" sz="2000" b="1" dirty="0" smtClean="0"/>
                  <a:t>，</a:t>
                </a:r>
                <a14:m>
                  <m:oMath xmlns:m="http://schemas.openxmlformats.org/officeDocument/2006/math">
                    <m:f>
                      <m:fPr>
                        <m:ctrlPr>
                          <a:rPr lang="en-US" altLang="zh-CN" sz="2000" i="1" smtClean="0">
                            <a:latin typeface="Cambria Math" panose="02040503050406030204" pitchFamily="18" charset="0"/>
                          </a:rPr>
                        </m:ctrlPr>
                      </m:fPr>
                      <m:num>
                        <m:r>
                          <a:rPr lang="en-US" altLang="zh-CN" sz="2000" b="0" i="0" smtClean="0">
                            <a:latin typeface="Cambria Math" panose="02040503050406030204" pitchFamily="18" charset="0"/>
                          </a:rPr>
                          <m:t>1</m:t>
                        </m:r>
                      </m:num>
                      <m:den>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den>
                    </m:f>
                    <m:r>
                      <a:rPr lang="en-US" altLang="zh-CN" sz="2000" b="1" i="1">
                        <a:latin typeface="Cambria Math" panose="02040503050406030204" pitchFamily="18" charset="0"/>
                      </a:rPr>
                      <m:t>𝑿</m:t>
                    </m:r>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𝑿</m:t>
                        </m:r>
                      </m:e>
                      <m:sup>
                        <m:r>
                          <a:rPr lang="en-US" altLang="zh-CN" sz="2000" i="1">
                            <a:latin typeface="Cambria Math" panose="02040503050406030204" pitchFamily="18" charset="0"/>
                          </a:rPr>
                          <m:t>⊤</m:t>
                        </m:r>
                      </m:sup>
                    </m:sSup>
                    <m:r>
                      <a:rPr lang="en-US" altLang="zh-CN" sz="2000" b="0" i="0"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a:latin typeface="Cambria Math" panose="02040503050406030204" pitchFamily="18" charset="0"/>
                          </a:rPr>
                          <m:t>1</m:t>
                        </m:r>
                      </m:num>
                      <m:den>
                        <m:r>
                          <a:rPr lang="en-US" altLang="zh-CN" sz="2000" i="1">
                            <a:latin typeface="Cambria Math" panose="02040503050406030204" pitchFamily="18" charset="0"/>
                          </a:rPr>
                          <m:t>𝑚</m:t>
                        </m:r>
                        <m:r>
                          <a:rPr lang="en-US" altLang="zh-CN" sz="2000" i="1">
                            <a:latin typeface="Cambria Math" panose="02040503050406030204" pitchFamily="18" charset="0"/>
                          </a:rPr>
                          <m:t>−1</m:t>
                        </m:r>
                      </m:den>
                    </m:f>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sub>
                      <m:sup/>
                      <m:e>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0" i="1" smtClean="0">
                                <a:latin typeface="Cambria Math" panose="02040503050406030204" pitchFamily="18" charset="0"/>
                              </a:rPr>
                              <m:t>𝑖</m:t>
                            </m:r>
                          </m:sub>
                        </m:sSub>
                        <m:sSubSup>
                          <m:sSubSupPr>
                            <m:ctrlPr>
                              <a:rPr lang="en-US" altLang="zh-CN" sz="2000" b="0"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m:t>
                            </m:r>
                          </m:sup>
                        </m:sSubSup>
                      </m:e>
                    </m:nary>
                  </m:oMath>
                </a14:m>
                <a:r>
                  <a:rPr lang="en-US" altLang="zh-CN" sz="2000" dirty="0" smtClean="0"/>
                  <a:t> </a:t>
                </a:r>
                <a:r>
                  <a:rPr lang="zh-CN" altLang="en-US" sz="2000" dirty="0" smtClean="0"/>
                  <a:t>是协方差矩阵</a:t>
                </a:r>
                <a:endParaRPr lang="en-US" altLang="zh-CN" sz="20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2980592"/>
                <a:ext cx="7886700" cy="3434047"/>
              </a:xfrm>
              <a:blipFill>
                <a:blip r:embed="rId2"/>
                <a:stretch>
                  <a:fillRect l="-696" t="-195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18</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628650" y="1531800"/>
                <a:ext cx="2523393" cy="9745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a:rPr lang="en-US" altLang="zh-CN" sz="2100" b="1" i="1">
                                  <a:latin typeface="Cambria Math" panose="02040503050406030204" pitchFamily="18" charset="0"/>
                                </a:rPr>
                                <m:t>𝑾</m:t>
                              </m:r>
                            </m:lim>
                          </m:limLow>
                        </m:fName>
                        <m:e>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sSubSup>
                                <m:sSubSupPr>
                                  <m:ctrlPr>
                                    <a:rPr lang="en-US" altLang="zh-CN" sz="2100" i="1">
                                      <a:latin typeface="Cambria Math" panose="02040503050406030204" pitchFamily="18" charset="0"/>
                                    </a:rPr>
                                  </m:ctrlPr>
                                </m:sSubSupPr>
                                <m:e>
                                  <m:d>
                                    <m:dPr>
                                      <m:begChr m:val="‖"/>
                                      <m:endChr m:val="‖"/>
                                      <m:ctrlPr>
                                        <a:rPr lang="en-US" altLang="zh-CN" sz="2100" i="1">
                                          <a:latin typeface="Cambria Math" panose="02040503050406030204" pitchFamily="18" charset="0"/>
                                        </a:rPr>
                                      </m:ctrlPr>
                                    </m:dPr>
                                    <m:e>
                                      <m:sSub>
                                        <m:sSubPr>
                                          <m:ctrlPr>
                                            <a:rPr lang="en-US" altLang="zh-CN" sz="2100" i="1" dirty="0">
                                              <a:latin typeface="Cambria Math" panose="02040503050406030204" pitchFamily="18" charset="0"/>
                                            </a:rPr>
                                          </m:ctrlPr>
                                        </m:sSubPr>
                                        <m:e>
                                          <m:acc>
                                            <m:accPr>
                                              <m:chr m:val="̂"/>
                                              <m:ctrlPr>
                                                <a:rPr lang="en-US" altLang="zh-CN" sz="2100" i="1" dirty="0">
                                                  <a:latin typeface="Cambria Math" panose="02040503050406030204" pitchFamily="18" charset="0"/>
                                                </a:rPr>
                                              </m:ctrlPr>
                                            </m:accPr>
                                            <m:e>
                                              <m:r>
                                                <a:rPr lang="en-US" altLang="zh-CN" sz="2100" b="1" i="1">
                                                  <a:latin typeface="Cambria Math" panose="02040503050406030204" pitchFamily="18" charset="0"/>
                                                </a:rPr>
                                                <m:t>𝒙</m:t>
                                              </m:r>
                                            </m:e>
                                          </m:acc>
                                        </m:e>
                                        <m:sub>
                                          <m:r>
                                            <a:rPr lang="en-US" altLang="zh-CN" sz="2100" i="1" dirty="0">
                                              <a:latin typeface="Cambria Math" panose="02040503050406030204" pitchFamily="18" charset="0"/>
                                            </a:rPr>
                                            <m:t>𝑖</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e>
                                  </m:d>
                                </m:e>
                                <m:sub>
                                  <m:r>
                                    <a:rPr lang="en-US" altLang="zh-CN" sz="2100" i="1">
                                      <a:latin typeface="Cambria Math" panose="02040503050406030204" pitchFamily="18" charset="0"/>
                                    </a:rPr>
                                    <m:t>2</m:t>
                                  </m:r>
                                </m:sub>
                                <m:sup>
                                  <m:r>
                                    <a:rPr lang="en-US" altLang="zh-CN" sz="2100" i="1">
                                      <a:latin typeface="Cambria Math" panose="02040503050406030204" pitchFamily="18" charset="0"/>
                                    </a:rPr>
                                    <m:t>2</m:t>
                                  </m:r>
                                </m:sup>
                              </m:sSubSup>
                            </m:e>
                          </m:nary>
                        </m:e>
                      </m:func>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628650" y="1531800"/>
                <a:ext cx="2523393" cy="974562"/>
              </a:xfrm>
              <a:prstGeom prst="rect">
                <a:avLst/>
              </a:prstGeom>
              <a:blipFill>
                <a:blip r:embed="rId3"/>
                <a:stretch>
                  <a:fillRect/>
                </a:stretch>
              </a:blipFill>
            </p:spPr>
            <p:txBody>
              <a:bodyPr/>
              <a:lstStyle/>
              <a:p>
                <a:r>
                  <a:rPr lang="zh-CN" altLang="en-US">
                    <a:noFill/>
                  </a:rPr>
                  <a:t> </a:t>
                </a:r>
              </a:p>
            </p:txBody>
          </p:sp>
        </mc:Fallback>
      </mc:AlternateContent>
      <p:sp>
        <p:nvSpPr>
          <p:cNvPr id="8" name="左右箭头 7"/>
          <p:cNvSpPr/>
          <p:nvPr/>
        </p:nvSpPr>
        <p:spPr>
          <a:xfrm>
            <a:off x="3454644" y="1890569"/>
            <a:ext cx="499784" cy="2570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4099719" y="1759170"/>
                <a:ext cx="2407006" cy="519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smtClean="0">
                                  <a:latin typeface="Cambria Math" panose="02040503050406030204" pitchFamily="18" charset="0"/>
                                </a:rPr>
                                <m:t>𝑾</m:t>
                              </m:r>
                            </m:lim>
                          </m:limLow>
                        </m:fName>
                        <m:e>
                          <m:r>
                            <m:rPr>
                              <m:sty m:val="p"/>
                            </m:rPr>
                            <a:rPr lang="en-US" altLang="zh-CN" sz="2100" b="0" i="0" smtClean="0">
                              <a:latin typeface="Cambria Math" panose="02040503050406030204" pitchFamily="18" charset="0"/>
                            </a:rPr>
                            <m:t>tr</m:t>
                          </m:r>
                          <m:d>
                            <m:dPr>
                              <m:ctrlPr>
                                <a:rPr lang="en-US" altLang="zh-CN" sz="2100" b="0" i="1" smtClean="0">
                                  <a:latin typeface="Cambria Math" panose="02040503050406030204" pitchFamily="18" charset="0"/>
                                </a:rPr>
                              </m:ctrlPr>
                            </m:dPr>
                            <m:e>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𝑾</m:t>
                                  </m:r>
                                </m:e>
                                <m:sup>
                                  <m:r>
                                    <a:rPr lang="en-US" altLang="zh-CN" sz="2100" i="1">
                                      <a:latin typeface="Cambria Math" panose="02040503050406030204" pitchFamily="18" charset="0"/>
                                    </a:rPr>
                                    <m:t>⊤</m:t>
                                  </m:r>
                                </m:sup>
                              </m:sSup>
                              <m:r>
                                <a:rPr lang="en-US" altLang="zh-CN" sz="2100" b="1" i="1">
                                  <a:latin typeface="Cambria Math" panose="02040503050406030204" pitchFamily="18" charset="0"/>
                                </a:rPr>
                                <m:t>𝑿</m:t>
                              </m:r>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𝑿</m:t>
                                  </m:r>
                                </m:e>
                                <m:sup>
                                  <m:r>
                                    <a:rPr lang="en-US" altLang="zh-CN" sz="2100" i="1">
                                      <a:latin typeface="Cambria Math" panose="02040503050406030204" pitchFamily="18" charset="0"/>
                                    </a:rPr>
                                    <m:t>⊤</m:t>
                                  </m:r>
                                </m:sup>
                              </m:sSup>
                              <m:r>
                                <a:rPr lang="en-US" altLang="zh-CN" sz="2100" b="1" i="1">
                                  <a:latin typeface="Cambria Math" panose="02040503050406030204" pitchFamily="18" charset="0"/>
                                </a:rPr>
                                <m:t>𝑾</m:t>
                              </m:r>
                            </m:e>
                          </m:d>
                        </m:e>
                      </m:func>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4099719" y="1759170"/>
                <a:ext cx="2407006" cy="519822"/>
              </a:xfrm>
              <a:prstGeom prst="rect">
                <a:avLst/>
              </a:prstGeom>
              <a:blipFill>
                <a:blip r:embed="rId4"/>
                <a:stretch>
                  <a:fillRect b="-3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506725" y="1759170"/>
                <a:ext cx="2083006" cy="425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100" i="0" dirty="0" smtClean="0">
                          <a:latin typeface="Cambria Math" panose="02040503050406030204" pitchFamily="18" charset="0"/>
                        </a:rPr>
                        <m:t>s</m:t>
                      </m:r>
                      <m:r>
                        <a:rPr lang="en-US" altLang="zh-CN" sz="2100" i="0" dirty="0" smtClean="0">
                          <a:latin typeface="Cambria Math" panose="02040503050406030204" pitchFamily="18" charset="0"/>
                        </a:rPr>
                        <m:t>.</m:t>
                      </m:r>
                      <m:r>
                        <m:rPr>
                          <m:sty m:val="p"/>
                        </m:rPr>
                        <a:rPr lang="en-US" altLang="zh-CN" sz="2100" i="0" dirty="0" smtClean="0">
                          <a:latin typeface="Cambria Math" panose="02040503050406030204" pitchFamily="18" charset="0"/>
                        </a:rPr>
                        <m:t>t</m:t>
                      </m:r>
                      <m:r>
                        <a:rPr lang="en-US" altLang="zh-CN" sz="2100" i="0" dirty="0" smtClean="0">
                          <a:latin typeface="Cambria Math" panose="02040503050406030204" pitchFamily="18" charset="0"/>
                        </a:rPr>
                        <m:t>.  </m:t>
                      </m:r>
                      <m:sSup>
                        <m:sSupPr>
                          <m:ctrlPr>
                            <a:rPr lang="en-US" altLang="zh-CN" sz="2100" b="1" i="1" smtClean="0">
                              <a:latin typeface="Cambria Math" panose="02040503050406030204" pitchFamily="18" charset="0"/>
                            </a:rPr>
                          </m:ctrlPr>
                        </m:sSupPr>
                        <m:e>
                          <m:r>
                            <a:rPr lang="en-US" altLang="zh-CN" sz="2100" b="1" i="1" smtClean="0">
                              <a:latin typeface="Cambria Math" panose="02040503050406030204" pitchFamily="18" charset="0"/>
                            </a:rPr>
                            <m:t>𝑾</m:t>
                          </m:r>
                        </m:e>
                        <m:sup>
                          <m:r>
                            <a:rPr lang="en-US" altLang="zh-CN" sz="2100" b="1" i="1" smtClean="0">
                              <a:latin typeface="Cambria Math" panose="02040503050406030204" pitchFamily="18" charset="0"/>
                            </a:rPr>
                            <m:t>⊤</m:t>
                          </m:r>
                        </m:sup>
                      </m:sSup>
                      <m:r>
                        <a:rPr lang="en-US" altLang="zh-CN" sz="2100" b="1" i="1" smtClean="0">
                          <a:latin typeface="Cambria Math" panose="02040503050406030204" pitchFamily="18" charset="0"/>
                        </a:rPr>
                        <m:t>𝑾</m:t>
                      </m:r>
                      <m:r>
                        <a:rPr lang="en-US" altLang="zh-CN" sz="2100" b="1" i="1" smtClean="0">
                          <a:latin typeface="Cambria Math" panose="02040503050406030204" pitchFamily="18" charset="0"/>
                        </a:rPr>
                        <m:t>=</m:t>
                      </m:r>
                      <m:sSub>
                        <m:sSubPr>
                          <m:ctrlPr>
                            <a:rPr lang="en-US" altLang="zh-CN" sz="2100" b="1" i="1" smtClean="0">
                              <a:latin typeface="Cambria Math" panose="02040503050406030204" pitchFamily="18" charset="0"/>
                            </a:rPr>
                          </m:ctrlPr>
                        </m:sSubPr>
                        <m:e>
                          <m:r>
                            <a:rPr lang="en-US" altLang="zh-CN" sz="2100" b="1" i="1" smtClean="0">
                              <a:latin typeface="Cambria Math" panose="02040503050406030204" pitchFamily="18" charset="0"/>
                            </a:rPr>
                            <m:t>𝑰</m:t>
                          </m:r>
                        </m:e>
                        <m:sub>
                          <m:sSup>
                            <m:sSupPr>
                              <m:ctrlPr>
                                <a:rPr lang="en-US" altLang="zh-CN" sz="2100" i="1" smtClean="0">
                                  <a:latin typeface="Cambria Math" panose="02040503050406030204" pitchFamily="18" charset="0"/>
                                </a:rPr>
                              </m:ctrlPr>
                            </m:sSupPr>
                            <m:e>
                              <m:r>
                                <a:rPr lang="en-US" altLang="zh-CN" sz="2100" b="0" i="1" smtClean="0">
                                  <a:latin typeface="Cambria Math" panose="02040503050406030204" pitchFamily="18" charset="0"/>
                                </a:rPr>
                                <m:t>𝑑</m:t>
                              </m:r>
                            </m:e>
                            <m:sup>
                              <m:r>
                                <a:rPr lang="en-US" altLang="zh-CN" sz="2100" b="0" i="1" smtClean="0">
                                  <a:latin typeface="Cambria Math" panose="02040503050406030204" pitchFamily="18" charset="0"/>
                                </a:rPr>
                                <m:t>′</m:t>
                              </m:r>
                            </m:sup>
                          </m:sSup>
                        </m:sub>
                      </m:sSub>
                    </m:oMath>
                  </m:oMathPara>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6506725" y="1759170"/>
                <a:ext cx="2083006" cy="425053"/>
              </a:xfrm>
              <a:prstGeom prst="rect">
                <a:avLst/>
              </a:prstGeom>
              <a:blipFill>
                <a:blip r:embed="rId5"/>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43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smtClean="0"/>
              <a:t>—</a:t>
            </a:r>
            <a:r>
              <a:rPr lang="zh-CN" altLang="en-US" dirty="0" smtClean="0">
                <a:solidFill>
                  <a:srgbClr val="FF0000"/>
                </a:solidFill>
              </a:rPr>
              <a:t>最大可分性</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样本点</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oMath>
                </a14:m>
                <a:r>
                  <a:rPr lang="zh-CN" altLang="en-US" dirty="0" smtClean="0"/>
                  <a:t>在</a:t>
                </a:r>
                <a:r>
                  <a:rPr lang="zh-CN" altLang="en-US" dirty="0"/>
                  <a:t>新空间中超平面上的投影</a:t>
                </a:r>
                <a:r>
                  <a:rPr lang="zh-CN" altLang="en-US" dirty="0" smtClean="0"/>
                  <a:t>是</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m:rPr>
                            <m:sty m:val="p"/>
                          </m:rPr>
                          <a:rPr lang="en-US" altLang="zh-CN" b="0" i="0" smtClean="0">
                            <a:latin typeface="Cambria Math" panose="02040503050406030204" pitchFamily="18" charset="0"/>
                          </a:rPr>
                          <m:t>i</m:t>
                        </m:r>
                      </m:sub>
                    </m:sSub>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0" i="1" smtClean="0">
                            <a:latin typeface="Cambria Math" panose="02040503050406030204" pitchFamily="18" charset="0"/>
                          </a:rPr>
                          <m:t>⊤</m:t>
                        </m:r>
                      </m:sup>
                    </m:sSup>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oMath>
                </a14:m>
                <a:r>
                  <a:rPr lang="zh-CN" altLang="en-US" dirty="0" smtClean="0"/>
                  <a:t>，</a:t>
                </a:r>
                <a:r>
                  <a:rPr lang="zh-CN" altLang="en-US" dirty="0"/>
                  <a:t>若所有样本点的投影能尽可能分开，则应该使得投影后样本点的方差最大化</a:t>
                </a:r>
                <a:r>
                  <a:rPr lang="zh-CN" altLang="en-US" dirty="0" smtClean="0"/>
                  <a:t>。</a:t>
                </a:r>
                <a:endParaRPr lang="en-US" altLang="zh-CN" dirty="0" smtClean="0"/>
              </a:p>
              <a:p>
                <a:endParaRPr lang="en-US" altLang="zh-CN" dirty="0" smtClean="0"/>
              </a:p>
              <a:p>
                <a:r>
                  <a:rPr lang="zh-CN" altLang="en-US" dirty="0"/>
                  <a:t>由于</a:t>
                </a:r>
                <a14:m>
                  <m:oMath xmlns:m="http://schemas.openxmlformats.org/officeDocument/2006/math">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nary>
                    <m:r>
                      <a:rPr lang="en-US" altLang="zh-CN" i="1">
                        <a:latin typeface="Cambria Math" panose="02040503050406030204" pitchFamily="18" charset="0"/>
                      </a:rPr>
                      <m:t>=0</m:t>
                    </m:r>
                  </m:oMath>
                </a14:m>
                <a:r>
                  <a:rPr lang="zh-CN" altLang="en-US" dirty="0" smtClean="0"/>
                  <a:t>，</a:t>
                </a:r>
                <a14:m>
                  <m:oMath xmlns:m="http://schemas.openxmlformats.org/officeDocument/2006/math">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𝒛</m:t>
                            </m:r>
                          </m:e>
                          <m:sub>
                            <m:r>
                              <a:rPr lang="en-US" altLang="zh-CN" i="1">
                                <a:latin typeface="Cambria Math" panose="02040503050406030204" pitchFamily="18" charset="0"/>
                              </a:rPr>
                              <m:t>𝑖</m:t>
                            </m:r>
                          </m:sub>
                        </m:sSub>
                      </m:e>
                    </m:nary>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m:t>
                        </m:r>
                      </m:sup>
                    </m:sSup>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nary>
                    <m:r>
                      <a:rPr lang="en-US" altLang="zh-CN" b="0" i="1" smtClean="0">
                        <a:latin typeface="Cambria Math" panose="02040503050406030204" pitchFamily="18" charset="0"/>
                      </a:rPr>
                      <m:t>=0</m:t>
                    </m:r>
                  </m:oMath>
                </a14:m>
                <a:endParaRPr lang="en-US" altLang="zh-CN" dirty="0" smtClean="0"/>
              </a:p>
              <a:p>
                <a:endParaRPr lang="en-US" altLang="zh-CN" dirty="0"/>
              </a:p>
              <a:p>
                <a:r>
                  <a:rPr lang="zh-CN" altLang="en-US" dirty="0" smtClean="0"/>
                  <a:t>投影</a:t>
                </a:r>
                <a:r>
                  <a:rPr lang="zh-CN" altLang="en-US" dirty="0"/>
                  <a:t>后样本点的方差</a:t>
                </a:r>
                <a:r>
                  <a:rPr lang="zh-CN" altLang="en-US" dirty="0" smtClean="0"/>
                  <a:t>是</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r>
                          <a:rPr lang="en-US" altLang="zh-CN" b="0" i="1" smtClean="0">
                            <a:latin typeface="Cambria Math" panose="02040503050406030204" pitchFamily="18" charset="0"/>
                          </a:rPr>
                          <m:t>−1</m:t>
                        </m:r>
                      </m:den>
                    </m:f>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𝒛</m:t>
                            </m:r>
                          </m:e>
                          <m:sub>
                            <m:r>
                              <a:rPr lang="en-US" altLang="zh-CN" i="1">
                                <a:latin typeface="Cambria Math" panose="02040503050406030204" pitchFamily="18" charset="0"/>
                              </a:rPr>
                              <m:t>𝑖</m:t>
                            </m:r>
                          </m:sub>
                        </m:sSub>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𝒛</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e>
                    </m:nary>
                  </m:oMath>
                </a14:m>
                <a:r>
                  <a:rPr lang="zh-CN" altLang="en-US" dirty="0" smtClean="0"/>
                  <a:t>，优化目标</a:t>
                </a:r>
                <a:r>
                  <a:rPr lang="zh-CN" altLang="en-US" dirty="0"/>
                  <a:t>为</a:t>
                </a: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40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73685" y="3971659"/>
                <a:ext cx="4792401"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i="1">
                                  <a:latin typeface="Cambria Math" panose="02040503050406030204" pitchFamily="18" charset="0"/>
                                </a:rPr>
                                <m:t>max</m:t>
                              </m:r>
                            </m:e>
                            <m:lim>
                              <m:r>
                                <a:rPr lang="en-US" altLang="zh-CN" sz="2100" b="1" i="1" smtClean="0">
                                  <a:latin typeface="Cambria Math" panose="02040503050406030204" pitchFamily="18" charset="0"/>
                                </a:rPr>
                                <m:t>𝑾</m:t>
                              </m:r>
                            </m:lim>
                          </m:limLow>
                        </m:fName>
                        <m:e>
                          <m:r>
                            <m:rPr>
                              <m:sty m:val="p"/>
                            </m:rPr>
                            <a:rPr lang="en-US" altLang="zh-CN" sz="2100">
                              <a:latin typeface="Cambria Math" panose="02040503050406030204" pitchFamily="18" charset="0"/>
                            </a:rPr>
                            <m:t>tr</m:t>
                          </m:r>
                          <m:d>
                            <m:dPr>
                              <m:ctrlPr>
                                <a:rPr lang="en-US" altLang="zh-CN" sz="2100" i="1">
                                  <a:latin typeface="Cambria Math" panose="02040503050406030204" pitchFamily="18" charset="0"/>
                                </a:rPr>
                              </m:ctrlPr>
                            </m:dPr>
                            <m:e>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𝑖</m:t>
                                      </m:r>
                                    </m:sub>
                                  </m:sSub>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𝒛</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e>
                              </m:nary>
                            </m:e>
                          </m:d>
                          <m:r>
                            <a:rPr lang="en-US" altLang="zh-CN" sz="2100" i="1">
                              <a:latin typeface="Cambria Math" panose="02040503050406030204" pitchFamily="18" charset="0"/>
                            </a:rPr>
                            <m:t>=</m:t>
                          </m:r>
                          <m:r>
                            <m:rPr>
                              <m:sty m:val="p"/>
                            </m:rPr>
                            <a:rPr lang="en-US" altLang="zh-CN" sz="2100">
                              <a:latin typeface="Cambria Math" panose="02040503050406030204" pitchFamily="18" charset="0"/>
                            </a:rPr>
                            <m:t>tr</m:t>
                          </m:r>
                          <m:d>
                            <m:dPr>
                              <m:ctrlPr>
                                <a:rPr lang="en-US" altLang="zh-CN" sz="2100" i="1">
                                  <a:latin typeface="Cambria Math" panose="02040503050406030204" pitchFamily="18" charset="0"/>
                                </a:rPr>
                              </m:ctrlPr>
                            </m:dPr>
                            <m:e>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𝑾</m:t>
                                      </m:r>
                                    </m:e>
                                    <m:sup>
                                      <m:r>
                                        <a:rPr lang="en-US" altLang="zh-CN" sz="2100" i="1">
                                          <a:latin typeface="Cambria Math" panose="02040503050406030204" pitchFamily="18" charset="0"/>
                                        </a:rPr>
                                        <m:t>⊤</m:t>
                                      </m:r>
                                    </m:sup>
                                  </m:sSup>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r>
                                    <a:rPr lang="en-US" altLang="zh-CN" sz="2100" b="1" i="1">
                                      <a:latin typeface="Cambria Math" panose="02040503050406030204" pitchFamily="18" charset="0"/>
                                    </a:rPr>
                                    <m:t>𝑾</m:t>
                                  </m:r>
                                </m:e>
                              </m:nary>
                            </m:e>
                          </m:d>
                        </m:e>
                      </m:func>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473685" y="3971659"/>
                <a:ext cx="4792401" cy="97456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403613" y="4998553"/>
                <a:ext cx="294728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1" i="1">
                                  <a:latin typeface="Cambria Math" panose="02040503050406030204" pitchFamily="18" charset="0"/>
                                </a:rPr>
                                <m:t>𝑾</m:t>
                              </m:r>
                            </m:lim>
                          </m:limLow>
                        </m:fName>
                        <m:e>
                          <m:r>
                            <m:rPr>
                              <m:sty m:val="p"/>
                            </m:rPr>
                            <a:rPr lang="en-US" altLang="zh-CN">
                              <a:latin typeface="Cambria Math" panose="02040503050406030204" pitchFamily="18" charset="0"/>
                            </a:rPr>
                            <m:t>tr</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m:t>
                                  </m:r>
                                </m:sup>
                              </m:sSup>
                              <m:d>
                                <m:dPr>
                                  <m:ctrlPr>
                                    <a:rPr lang="en-US" altLang="zh-CN" b="0"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e>
                                  </m:nary>
                                </m:e>
                              </m:d>
                              <m:r>
                                <a:rPr lang="en-US" altLang="zh-CN" b="1" i="1">
                                  <a:latin typeface="Cambria Math" panose="02040503050406030204" pitchFamily="18" charset="0"/>
                                </a:rPr>
                                <m:t>𝑾</m:t>
                              </m:r>
                            </m:e>
                          </m:d>
                        </m:e>
                      </m:func>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403613" y="4998553"/>
                <a:ext cx="2947282" cy="848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440284" y="5905321"/>
                <a:ext cx="2096151" cy="4587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1" i="1">
                                  <a:latin typeface="Cambria Math" panose="02040503050406030204" pitchFamily="18" charset="0"/>
                                </a:rPr>
                                <m:t>𝑾</m:t>
                              </m:r>
                            </m:lim>
                          </m:limLow>
                        </m:fName>
                        <m:e>
                          <m:r>
                            <m:rPr>
                              <m:sty m:val="p"/>
                            </m:rPr>
                            <a:rPr lang="en-US" altLang="zh-CN">
                              <a:latin typeface="Cambria Math" panose="02040503050406030204" pitchFamily="18" charset="0"/>
                            </a:rPr>
                            <m:t>tr</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m:t>
                                  </m:r>
                                </m:sup>
                              </m:sSup>
                              <m:r>
                                <a:rPr lang="en-US" altLang="zh-CN" b="1" i="1" smtClean="0">
                                  <a:latin typeface="Cambria Math" panose="02040503050406030204" pitchFamily="18" charset="0"/>
                                </a:rPr>
                                <m:t>𝑿</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𝑾</m:t>
                              </m:r>
                            </m:e>
                          </m:d>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440284" y="5905321"/>
                <a:ext cx="2096151" cy="458780"/>
              </a:xfrm>
              <a:prstGeom prst="rect">
                <a:avLst/>
              </a:prstGeom>
              <a:blipFill>
                <a:blip r:embed="rId5"/>
                <a:stretch>
                  <a:fillRect b="-1333"/>
                </a:stretch>
              </a:blipFill>
            </p:spPr>
            <p:txBody>
              <a:bodyPr/>
              <a:lstStyle/>
              <a:p>
                <a:r>
                  <a:rPr lang="zh-CN" altLang="en-US">
                    <a:noFill/>
                  </a:rPr>
                  <a:t> </a:t>
                </a:r>
              </a:p>
            </p:txBody>
          </p:sp>
        </mc:Fallback>
      </mc:AlternateContent>
      <p:sp>
        <p:nvSpPr>
          <p:cNvPr id="12" name="左右箭头 11"/>
          <p:cNvSpPr/>
          <p:nvPr/>
        </p:nvSpPr>
        <p:spPr>
          <a:xfrm>
            <a:off x="748864" y="5294324"/>
            <a:ext cx="499784" cy="2570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左右箭头 12"/>
          <p:cNvSpPr/>
          <p:nvPr/>
        </p:nvSpPr>
        <p:spPr>
          <a:xfrm>
            <a:off x="748864" y="6005300"/>
            <a:ext cx="499784" cy="2570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7543" y="3091254"/>
            <a:ext cx="3113601" cy="4406139"/>
          </a:xfrm>
          <a:prstGeom prst="rect">
            <a:avLst/>
          </a:prstGeom>
        </p:spPr>
      </p:pic>
    </p:spTree>
    <p:extLst>
      <p:ext uri="{BB962C8B-B14F-4D97-AF65-F5344CB8AC3E}">
        <p14:creationId xmlns:p14="http://schemas.microsoft.com/office/powerpoint/2010/main" val="61278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a:t>
            </a:r>
            <a:r>
              <a:rPr lang="zh-CN" altLang="en-US" dirty="0"/>
              <a:t>近邻学习</a:t>
            </a:r>
          </a:p>
        </p:txBody>
      </p:sp>
      <p:sp>
        <p:nvSpPr>
          <p:cNvPr id="3" name="内容占位符 2"/>
          <p:cNvSpPr>
            <a:spLocks noGrp="1"/>
          </p:cNvSpPr>
          <p:nvPr>
            <p:ph idx="1"/>
          </p:nvPr>
        </p:nvSpPr>
        <p:spPr/>
        <p:txBody>
          <a:bodyPr/>
          <a:lstStyle/>
          <a:p>
            <a:r>
              <a:rPr lang="en-US" altLang="zh-CN" dirty="0"/>
              <a:t>k</a:t>
            </a:r>
            <a:r>
              <a:rPr lang="zh-CN" altLang="en-US" dirty="0"/>
              <a:t>近邻</a:t>
            </a:r>
            <a:r>
              <a:rPr lang="en-US" altLang="zh-CN" dirty="0"/>
              <a:t>(k-Nearest</a:t>
            </a:r>
            <a:r>
              <a:rPr lang="zh-CN" altLang="en-US" dirty="0"/>
              <a:t> </a:t>
            </a:r>
            <a:r>
              <a:rPr lang="en-US" altLang="zh-CN" dirty="0"/>
              <a:t>Neighbor,</a:t>
            </a:r>
            <a:r>
              <a:rPr lang="zh-CN" altLang="en-US" dirty="0"/>
              <a:t> </a:t>
            </a:r>
            <a:r>
              <a:rPr lang="en-US" altLang="zh-CN" dirty="0" err="1"/>
              <a:t>kNN</a:t>
            </a:r>
            <a:r>
              <a:rPr lang="en-US" altLang="zh-CN" dirty="0"/>
              <a:t>)</a:t>
            </a:r>
            <a:r>
              <a:rPr lang="zh-CN" altLang="en-US" dirty="0"/>
              <a:t>学习是一种常用的监督学习方法</a:t>
            </a:r>
            <a:r>
              <a:rPr lang="en-US" altLang="zh-CN" dirty="0"/>
              <a:t>:</a:t>
            </a:r>
            <a:endParaRPr lang="zh-CN" altLang="en-US" dirty="0">
              <a:solidFill>
                <a:srgbClr val="FF0000"/>
              </a:solidFill>
            </a:endParaRPr>
          </a:p>
          <a:p>
            <a:pPr lvl="1"/>
            <a:r>
              <a:rPr lang="zh-CN" altLang="en-US" dirty="0"/>
              <a:t>确定训练样本，以及某种距离度量。</a:t>
            </a:r>
          </a:p>
          <a:p>
            <a:pPr lvl="1"/>
            <a:r>
              <a:rPr lang="zh-CN" altLang="en-US" dirty="0"/>
              <a:t>对于某个给定的测试样本，找到训练集中距离最近的</a:t>
            </a:r>
            <a:r>
              <a:rPr lang="en-US" altLang="zh-CN" dirty="0"/>
              <a:t>k</a:t>
            </a:r>
            <a:r>
              <a:rPr lang="zh-CN" altLang="en-US" dirty="0"/>
              <a:t>个</a:t>
            </a:r>
            <a:r>
              <a:rPr lang="zh-CN" altLang="en-US" dirty="0" smtClean="0"/>
              <a:t>样本</a:t>
            </a:r>
            <a:endParaRPr lang="en-US" altLang="zh-CN" dirty="0" smtClean="0"/>
          </a:p>
          <a:p>
            <a:pPr lvl="1"/>
            <a:endParaRPr lang="en-US" altLang="zh-CN" dirty="0" smtClean="0"/>
          </a:p>
          <a:p>
            <a:pPr lvl="1"/>
            <a:r>
              <a:rPr lang="zh-CN" altLang="en-US" dirty="0" smtClean="0"/>
              <a:t>对于</a:t>
            </a:r>
            <a:r>
              <a:rPr lang="zh-CN" altLang="en-US" dirty="0"/>
              <a:t>分类问题使用“投票法”获得预测</a:t>
            </a:r>
            <a:r>
              <a:rPr lang="zh-CN" altLang="en-US" dirty="0" smtClean="0"/>
              <a:t>结果</a:t>
            </a:r>
            <a:endParaRPr lang="en-US" altLang="zh-CN" dirty="0" smtClean="0"/>
          </a:p>
          <a:p>
            <a:pPr lvl="1"/>
            <a:endParaRPr lang="en-US" altLang="zh-CN" dirty="0"/>
          </a:p>
          <a:p>
            <a:pPr lvl="1"/>
            <a:endParaRPr lang="en-US" altLang="zh-CN" dirty="0" smtClean="0"/>
          </a:p>
          <a:p>
            <a:pPr lvl="1"/>
            <a:r>
              <a:rPr lang="zh-CN" altLang="en-US" dirty="0" smtClean="0"/>
              <a:t>对于</a:t>
            </a:r>
            <a:r>
              <a:rPr lang="zh-CN" altLang="en-US" dirty="0"/>
              <a:t>回归问题使用“平均法”获得预测结果</a:t>
            </a:r>
            <a:r>
              <a:rPr lang="zh-CN" altLang="en-US" dirty="0" smtClean="0"/>
              <a:t>。</a:t>
            </a:r>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还</a:t>
            </a:r>
            <a:r>
              <a:rPr lang="zh-CN" altLang="en-US" dirty="0"/>
              <a:t>可基于距离远近进行加权平均或加权投票，距离越近的样本权重越大。</a:t>
            </a:r>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a:t>
            </a:fld>
            <a:endParaRPr lang="zh-CN" altLang="en-US"/>
          </a:p>
        </p:txBody>
      </p:sp>
      <p:sp>
        <p:nvSpPr>
          <p:cNvPr id="7" name="矩形 6"/>
          <p:cNvSpPr/>
          <p:nvPr/>
        </p:nvSpPr>
        <p:spPr>
          <a:xfrm>
            <a:off x="1405466" y="4085206"/>
            <a:ext cx="6290733" cy="369332"/>
          </a:xfrm>
          <a:prstGeom prst="rect">
            <a:avLst/>
          </a:prstGeom>
        </p:spPr>
        <p:txBody>
          <a:bodyPr wrap="square">
            <a:spAutoFit/>
          </a:bodyPr>
          <a:lstStyle/>
          <a:p>
            <a:pPr marL="0" lvl="2"/>
            <a:r>
              <a:rPr lang="zh-CN" altLang="en-US" dirty="0" smtClean="0">
                <a:solidFill>
                  <a:srgbClr val="FF0000"/>
                </a:solidFill>
              </a:rPr>
              <a:t>平均法</a:t>
            </a:r>
            <a:r>
              <a:rPr lang="zh-CN" altLang="en-US" dirty="0"/>
              <a:t>：将这</a:t>
            </a:r>
            <a:r>
              <a:rPr lang="en-US" altLang="zh-CN" dirty="0"/>
              <a:t>k</a:t>
            </a:r>
            <a:r>
              <a:rPr lang="zh-CN" altLang="en-US" dirty="0"/>
              <a:t>个样本的实值输出标记的平均值作为预测结果。</a:t>
            </a:r>
          </a:p>
        </p:txBody>
      </p:sp>
      <p:sp>
        <p:nvSpPr>
          <p:cNvPr id="8" name="矩形 7"/>
          <p:cNvSpPr/>
          <p:nvPr/>
        </p:nvSpPr>
        <p:spPr>
          <a:xfrm>
            <a:off x="1405466" y="3105835"/>
            <a:ext cx="6519334" cy="369332"/>
          </a:xfrm>
          <a:prstGeom prst="rect">
            <a:avLst/>
          </a:prstGeom>
        </p:spPr>
        <p:txBody>
          <a:bodyPr wrap="square">
            <a:spAutoFit/>
          </a:bodyPr>
          <a:lstStyle/>
          <a:p>
            <a:pPr marL="0" lvl="2"/>
            <a:r>
              <a:rPr lang="zh-CN" altLang="en-US" dirty="0">
                <a:solidFill>
                  <a:srgbClr val="FF0000"/>
                </a:solidFill>
              </a:rPr>
              <a:t>投票法</a:t>
            </a:r>
            <a:r>
              <a:rPr lang="zh-CN" altLang="en-US" dirty="0"/>
              <a:t>：选择这</a:t>
            </a:r>
            <a:r>
              <a:rPr lang="en-US" altLang="zh-CN" dirty="0"/>
              <a:t>k</a:t>
            </a:r>
            <a:r>
              <a:rPr lang="zh-CN" altLang="en-US" dirty="0"/>
              <a:t>个样本中出现最多的类别标记作为预测结果。</a:t>
            </a:r>
            <a:endParaRPr lang="en-US" altLang="zh-CN" dirty="0"/>
          </a:p>
        </p:txBody>
      </p:sp>
    </p:spTree>
    <p:extLst>
      <p:ext uri="{BB962C8B-B14F-4D97-AF65-F5344CB8AC3E}">
        <p14:creationId xmlns:p14="http://schemas.microsoft.com/office/powerpoint/2010/main" val="301740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smtClean="0"/>
              <a:t>—</a:t>
            </a:r>
            <a:r>
              <a:rPr lang="zh-CN" altLang="en-US" dirty="0">
                <a:solidFill>
                  <a:srgbClr val="FF0000"/>
                </a:solidFill>
              </a:rPr>
              <a:t>求解</a:t>
            </a:r>
            <a:endParaRPr lang="zh-CN" altLang="en-US" dirty="0"/>
          </a:p>
        </p:txBody>
      </p:sp>
      <p:sp>
        <p:nvSpPr>
          <p:cNvPr id="3" name="内容占位符 2"/>
          <p:cNvSpPr>
            <a:spLocks noGrp="1"/>
          </p:cNvSpPr>
          <p:nvPr>
            <p:ph idx="1"/>
          </p:nvPr>
        </p:nvSpPr>
        <p:spPr>
          <a:xfrm>
            <a:off x="628650" y="2330012"/>
            <a:ext cx="7886700" cy="4084628"/>
          </a:xfrm>
        </p:spPr>
        <p:txBody>
          <a:bodyPr/>
          <a:lstStyle/>
          <a:p>
            <a:r>
              <a:rPr lang="zh-CN" altLang="en-US" dirty="0" smtClean="0"/>
              <a:t>使用拉格朗日乘子法可得</a:t>
            </a:r>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20</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137569" y="1578195"/>
                <a:ext cx="2407006" cy="519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smtClean="0">
                                  <a:latin typeface="Cambria Math" panose="02040503050406030204" pitchFamily="18" charset="0"/>
                                </a:rPr>
                                <m:t>𝑾</m:t>
                              </m:r>
                            </m:lim>
                          </m:limLow>
                        </m:fName>
                        <m:e>
                          <m:r>
                            <m:rPr>
                              <m:sty m:val="p"/>
                            </m:rPr>
                            <a:rPr lang="en-US" altLang="zh-CN" sz="2100" b="0" i="0" smtClean="0">
                              <a:latin typeface="Cambria Math" panose="02040503050406030204" pitchFamily="18" charset="0"/>
                            </a:rPr>
                            <m:t>tr</m:t>
                          </m:r>
                          <m:d>
                            <m:dPr>
                              <m:ctrlPr>
                                <a:rPr lang="en-US" altLang="zh-CN" sz="2100" b="0" i="1" smtClean="0">
                                  <a:latin typeface="Cambria Math" panose="02040503050406030204" pitchFamily="18" charset="0"/>
                                </a:rPr>
                              </m:ctrlPr>
                            </m:dPr>
                            <m:e>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𝑾</m:t>
                                  </m:r>
                                </m:e>
                                <m:sup>
                                  <m:r>
                                    <a:rPr lang="en-US" altLang="zh-CN" sz="2100" i="1">
                                      <a:latin typeface="Cambria Math" panose="02040503050406030204" pitchFamily="18" charset="0"/>
                                    </a:rPr>
                                    <m:t>⊤</m:t>
                                  </m:r>
                                </m:sup>
                              </m:sSup>
                              <m:r>
                                <a:rPr lang="en-US" altLang="zh-CN" sz="2100" b="1" i="1">
                                  <a:latin typeface="Cambria Math" panose="02040503050406030204" pitchFamily="18" charset="0"/>
                                </a:rPr>
                                <m:t>𝑿</m:t>
                              </m:r>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𝑿</m:t>
                                  </m:r>
                                </m:e>
                                <m:sup>
                                  <m:r>
                                    <a:rPr lang="en-US" altLang="zh-CN" sz="2100" i="1">
                                      <a:latin typeface="Cambria Math" panose="02040503050406030204" pitchFamily="18" charset="0"/>
                                    </a:rPr>
                                    <m:t>⊤</m:t>
                                  </m:r>
                                </m:sup>
                              </m:sSup>
                              <m:r>
                                <a:rPr lang="en-US" altLang="zh-CN" sz="2100" b="1" i="1">
                                  <a:latin typeface="Cambria Math" panose="02040503050406030204" pitchFamily="18" charset="0"/>
                                </a:rPr>
                                <m:t>𝑾</m:t>
                              </m:r>
                            </m:e>
                          </m:d>
                        </m:e>
                      </m:func>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2137569" y="1578195"/>
                <a:ext cx="2407006" cy="519822"/>
              </a:xfrm>
              <a:prstGeom prst="rect">
                <a:avLst/>
              </a:prstGeom>
              <a:blipFill>
                <a:blip r:embed="rId2"/>
                <a:stretch>
                  <a:fillRect b="-3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544575" y="1578195"/>
                <a:ext cx="2083006" cy="425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100" i="0" dirty="0" smtClean="0">
                          <a:latin typeface="Cambria Math" panose="02040503050406030204" pitchFamily="18" charset="0"/>
                        </a:rPr>
                        <m:t>s</m:t>
                      </m:r>
                      <m:r>
                        <a:rPr lang="en-US" altLang="zh-CN" sz="2100" i="0" dirty="0" smtClean="0">
                          <a:latin typeface="Cambria Math" panose="02040503050406030204" pitchFamily="18" charset="0"/>
                        </a:rPr>
                        <m:t>.</m:t>
                      </m:r>
                      <m:r>
                        <m:rPr>
                          <m:sty m:val="p"/>
                        </m:rPr>
                        <a:rPr lang="en-US" altLang="zh-CN" sz="2100" i="0" dirty="0" smtClean="0">
                          <a:latin typeface="Cambria Math" panose="02040503050406030204" pitchFamily="18" charset="0"/>
                        </a:rPr>
                        <m:t>t</m:t>
                      </m:r>
                      <m:r>
                        <a:rPr lang="en-US" altLang="zh-CN" sz="2100" i="0" dirty="0" smtClean="0">
                          <a:latin typeface="Cambria Math" panose="02040503050406030204" pitchFamily="18" charset="0"/>
                        </a:rPr>
                        <m:t>.  </m:t>
                      </m:r>
                      <m:sSup>
                        <m:sSupPr>
                          <m:ctrlPr>
                            <a:rPr lang="en-US" altLang="zh-CN" sz="2100" b="1" i="1" smtClean="0">
                              <a:latin typeface="Cambria Math" panose="02040503050406030204" pitchFamily="18" charset="0"/>
                            </a:rPr>
                          </m:ctrlPr>
                        </m:sSupPr>
                        <m:e>
                          <m:r>
                            <a:rPr lang="en-US" altLang="zh-CN" sz="2100" b="1" i="1" smtClean="0">
                              <a:latin typeface="Cambria Math" panose="02040503050406030204" pitchFamily="18" charset="0"/>
                            </a:rPr>
                            <m:t>𝑾</m:t>
                          </m:r>
                        </m:e>
                        <m:sup>
                          <m:r>
                            <a:rPr lang="en-US" altLang="zh-CN" sz="2100" b="1" i="1" smtClean="0">
                              <a:latin typeface="Cambria Math" panose="02040503050406030204" pitchFamily="18" charset="0"/>
                            </a:rPr>
                            <m:t>⊤</m:t>
                          </m:r>
                        </m:sup>
                      </m:sSup>
                      <m:r>
                        <a:rPr lang="en-US" altLang="zh-CN" sz="2100" b="1" i="1" smtClean="0">
                          <a:latin typeface="Cambria Math" panose="02040503050406030204" pitchFamily="18" charset="0"/>
                        </a:rPr>
                        <m:t>𝑾</m:t>
                      </m:r>
                      <m:r>
                        <a:rPr lang="en-US" altLang="zh-CN" sz="2100" b="1" i="1" smtClean="0">
                          <a:latin typeface="Cambria Math" panose="02040503050406030204" pitchFamily="18" charset="0"/>
                        </a:rPr>
                        <m:t>=</m:t>
                      </m:r>
                      <m:sSub>
                        <m:sSubPr>
                          <m:ctrlPr>
                            <a:rPr lang="en-US" altLang="zh-CN" sz="2100" b="1" i="1" smtClean="0">
                              <a:latin typeface="Cambria Math" panose="02040503050406030204" pitchFamily="18" charset="0"/>
                            </a:rPr>
                          </m:ctrlPr>
                        </m:sSubPr>
                        <m:e>
                          <m:r>
                            <a:rPr lang="en-US" altLang="zh-CN" sz="2100" b="1" i="1" smtClean="0">
                              <a:latin typeface="Cambria Math" panose="02040503050406030204" pitchFamily="18" charset="0"/>
                            </a:rPr>
                            <m:t>𝑰</m:t>
                          </m:r>
                        </m:e>
                        <m:sub>
                          <m:sSup>
                            <m:sSupPr>
                              <m:ctrlPr>
                                <a:rPr lang="en-US" altLang="zh-CN" sz="2100" i="1" smtClean="0">
                                  <a:latin typeface="Cambria Math" panose="02040503050406030204" pitchFamily="18" charset="0"/>
                                </a:rPr>
                              </m:ctrlPr>
                            </m:sSupPr>
                            <m:e>
                              <m:r>
                                <a:rPr lang="en-US" altLang="zh-CN" sz="2100" b="0" i="1" smtClean="0">
                                  <a:latin typeface="Cambria Math" panose="02040503050406030204" pitchFamily="18" charset="0"/>
                                </a:rPr>
                                <m:t>𝑑</m:t>
                              </m:r>
                            </m:e>
                            <m:sup>
                              <m:r>
                                <a:rPr lang="en-US" altLang="zh-CN" sz="2100" b="0" i="1" smtClean="0">
                                  <a:latin typeface="Cambria Math" panose="02040503050406030204" pitchFamily="18" charset="0"/>
                                </a:rPr>
                                <m:t>′</m:t>
                              </m:r>
                            </m:sup>
                          </m:sSup>
                        </m:sub>
                      </m:sSub>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4544575" y="1578195"/>
                <a:ext cx="2083006" cy="425053"/>
              </a:xfrm>
              <a:prstGeom prst="rect">
                <a:avLst/>
              </a:prstGeom>
              <a:blipFill>
                <a:blip r:embed="rId3"/>
                <a:stretch>
                  <a:fillRect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274397" y="2978854"/>
                <a:ext cx="1831463"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a:latin typeface="Cambria Math" panose="02040503050406030204" pitchFamily="18" charset="0"/>
                        </a:rPr>
                        <m:t>𝑿</m:t>
                      </m:r>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𝑿</m:t>
                          </m:r>
                        </m:e>
                        <m:sup>
                          <m:r>
                            <a:rPr lang="en-US" altLang="zh-CN" sz="2100" i="1">
                              <a:latin typeface="Cambria Math" panose="02040503050406030204" pitchFamily="18" charset="0"/>
                            </a:rPr>
                            <m:t>⊤</m:t>
                          </m:r>
                        </m:sup>
                      </m:sSup>
                      <m:r>
                        <a:rPr lang="en-US" altLang="zh-CN" sz="2100" b="1" i="1">
                          <a:latin typeface="Cambria Math" panose="02040503050406030204" pitchFamily="18" charset="0"/>
                        </a:rPr>
                        <m:t>𝑾</m:t>
                      </m:r>
                      <m:r>
                        <a:rPr lang="en-US" altLang="zh-CN" sz="2100" b="1" i="1">
                          <a:latin typeface="Cambria Math" panose="02040503050406030204" pitchFamily="18" charset="0"/>
                        </a:rPr>
                        <m:t>=</m:t>
                      </m:r>
                      <m:r>
                        <a:rPr lang="en-US" altLang="zh-CN" sz="2100" b="1">
                          <a:latin typeface="Cambria Math" panose="02040503050406030204" pitchFamily="18" charset="0"/>
                        </a:rPr>
                        <m:t>𝚲</m:t>
                      </m:r>
                      <m:r>
                        <a:rPr lang="en-US" altLang="zh-CN" sz="2100" b="1" i="1">
                          <a:latin typeface="Cambria Math" panose="02040503050406030204" pitchFamily="18" charset="0"/>
                        </a:rPr>
                        <m:t>𝑾</m:t>
                      </m:r>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3274397" y="2978854"/>
                <a:ext cx="1831463" cy="4154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38201" y="3928778"/>
                <a:ext cx="7528865" cy="1711944"/>
              </a:xfrm>
              <a:prstGeom prst="rect">
                <a:avLst/>
              </a:prstGeom>
            </p:spPr>
            <p:txBody>
              <a:bodyPr wrap="square">
                <a:spAutoFit/>
              </a:bodyPr>
              <a:lstStyle/>
              <a:p>
                <a:r>
                  <a:rPr lang="zh-CN" altLang="en-US" sz="2100" dirty="0" smtClean="0"/>
                  <a:t>只需对协方差矩阵</a:t>
                </a:r>
                <a14:m>
                  <m:oMath xmlns:m="http://schemas.openxmlformats.org/officeDocument/2006/math">
                    <m:r>
                      <a:rPr lang="en-US" altLang="zh-CN" sz="2100" b="1" i="1">
                        <a:latin typeface="Cambria Math" panose="02040503050406030204" pitchFamily="18" charset="0"/>
                      </a:rPr>
                      <m:t>𝑿</m:t>
                    </m:r>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𝑿</m:t>
                        </m:r>
                      </m:e>
                      <m:sup>
                        <m:r>
                          <a:rPr lang="en-US" altLang="zh-CN" sz="2100" i="1">
                            <a:latin typeface="Cambria Math" panose="02040503050406030204" pitchFamily="18" charset="0"/>
                          </a:rPr>
                          <m:t>⊤</m:t>
                        </m:r>
                      </m:sup>
                    </m:sSup>
                  </m:oMath>
                </a14:m>
                <a:r>
                  <a:rPr lang="zh-CN" altLang="en-US" sz="2100" dirty="0"/>
                  <a:t>进行特征值分解，并将求得的特征值</a:t>
                </a:r>
                <a:r>
                  <a:rPr lang="zh-CN" altLang="en-US" sz="2100" dirty="0" smtClean="0"/>
                  <a:t>排序：</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𝜆</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𝜆</m:t>
                        </m:r>
                      </m:e>
                      <m:sub>
                        <m:r>
                          <a:rPr lang="en-US" altLang="zh-CN" sz="2100" b="0" i="1" smtClean="0">
                            <a:latin typeface="Cambria Math" panose="02040503050406030204" pitchFamily="18" charset="0"/>
                          </a:rPr>
                          <m:t>2</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𝜆</m:t>
                        </m:r>
                      </m:e>
                      <m:sub>
                        <m:r>
                          <a:rPr lang="en-US" altLang="zh-CN" sz="2100" b="0" i="1" smtClean="0">
                            <a:latin typeface="Cambria Math" panose="02040503050406030204" pitchFamily="18" charset="0"/>
                          </a:rPr>
                          <m:t>𝑑</m:t>
                        </m:r>
                      </m:sub>
                    </m:sSub>
                  </m:oMath>
                </a14:m>
                <a:r>
                  <a:rPr lang="zh-CN" altLang="en-US" sz="2100" dirty="0" smtClean="0"/>
                  <a:t>，</a:t>
                </a:r>
                <a:r>
                  <a:rPr lang="zh-CN" altLang="en-US" sz="2100" dirty="0"/>
                  <a:t>再取</a:t>
                </a:r>
                <a:r>
                  <a:rPr lang="zh-CN" altLang="en-US" sz="2100" dirty="0" smtClean="0"/>
                  <a:t>前</a:t>
                </a:r>
                <a14:m>
                  <m:oMath xmlns:m="http://schemas.openxmlformats.org/officeDocument/2006/math">
                    <m:sSup>
                      <m:sSupPr>
                        <m:ctrlPr>
                          <a:rPr lang="en-US" altLang="zh-CN" sz="2100" b="0" i="1" dirty="0" smtClean="0">
                            <a:latin typeface="Cambria Math" panose="02040503050406030204" pitchFamily="18" charset="0"/>
                          </a:rPr>
                        </m:ctrlPr>
                      </m:sSupPr>
                      <m:e>
                        <m:r>
                          <a:rPr lang="en-US" altLang="zh-CN" sz="2100" i="1" dirty="0" smtClean="0">
                            <a:latin typeface="Cambria Math" panose="02040503050406030204" pitchFamily="18" charset="0"/>
                          </a:rPr>
                          <m:t>𝑑</m:t>
                        </m:r>
                      </m:e>
                      <m:sup>
                        <m:r>
                          <a:rPr lang="en-US" altLang="zh-CN" sz="2100" b="0" i="1" dirty="0" smtClean="0">
                            <a:latin typeface="Cambria Math" panose="02040503050406030204" pitchFamily="18" charset="0"/>
                          </a:rPr>
                          <m:t>′</m:t>
                        </m:r>
                      </m:sup>
                    </m:sSup>
                  </m:oMath>
                </a14:m>
                <a:r>
                  <a:rPr lang="zh-CN" altLang="en-US" sz="2100" dirty="0" smtClean="0"/>
                  <a:t>个</a:t>
                </a:r>
                <a:r>
                  <a:rPr lang="zh-CN" altLang="en-US" sz="2100" dirty="0"/>
                  <a:t>特征值对应的特征向量</a:t>
                </a:r>
                <a:r>
                  <a:rPr lang="zh-CN" altLang="en-US" sz="2100" dirty="0" smtClean="0"/>
                  <a:t>构成</a:t>
                </a:r>
                <a14:m>
                  <m:oMath xmlns:m="http://schemas.openxmlformats.org/officeDocument/2006/math">
                    <m:r>
                      <a:rPr lang="en-US" altLang="zh-CN" sz="2100" b="1" i="1" smtClean="0">
                        <a:latin typeface="Cambria Math" panose="02040503050406030204" pitchFamily="18" charset="0"/>
                      </a:rPr>
                      <m:t>𝑾</m:t>
                    </m:r>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𝒘</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𝒘</m:t>
                            </m:r>
                          </m:e>
                          <m:sub>
                            <m:r>
                              <a:rPr lang="en-US" altLang="zh-CN" sz="2100" b="0" i="1" smtClean="0">
                                <a:latin typeface="Cambria Math" panose="02040503050406030204" pitchFamily="18" charset="0"/>
                              </a:rPr>
                              <m:t>2</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𝒘</m:t>
                            </m:r>
                          </m:e>
                          <m:sub>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𝑑</m:t>
                                </m:r>
                              </m:e>
                              <m:sup>
                                <m:r>
                                  <a:rPr lang="en-US" altLang="zh-CN" sz="2100" b="0" i="1" smtClean="0">
                                    <a:latin typeface="Cambria Math" panose="02040503050406030204" pitchFamily="18" charset="0"/>
                                  </a:rPr>
                                  <m:t>′</m:t>
                                </m:r>
                              </m:sup>
                            </m:sSup>
                          </m:sub>
                        </m:sSub>
                      </m:e>
                    </m:d>
                  </m:oMath>
                </a14:m>
                <a:r>
                  <a:rPr lang="zh-CN" altLang="en-US" sz="2100" dirty="0" smtClean="0"/>
                  <a:t> </a:t>
                </a:r>
                <a:endParaRPr lang="en-US" altLang="zh-CN" sz="2100" dirty="0" smtClean="0"/>
              </a:p>
              <a:p>
                <a:endParaRPr lang="en-US" altLang="zh-CN" sz="2100" dirty="0" smtClean="0"/>
              </a:p>
              <a:p>
                <a:r>
                  <a:rPr lang="zh-CN" altLang="en-US" sz="2100" dirty="0" smtClean="0"/>
                  <a:t>这</a:t>
                </a:r>
                <a:r>
                  <a:rPr lang="zh-CN" altLang="en-US" sz="2100" dirty="0"/>
                  <a:t>就是主成分分析的解。</a:t>
                </a:r>
                <a:endParaRPr lang="en-US" altLang="zh-CN" sz="2100" dirty="0"/>
              </a:p>
            </p:txBody>
          </p:sp>
        </mc:Choice>
        <mc:Fallback xmlns="">
          <p:sp>
            <p:nvSpPr>
              <p:cNvPr id="10" name="矩形 9"/>
              <p:cNvSpPr>
                <a:spLocks noRot="1" noChangeAspect="1" noMove="1" noResize="1" noEditPoints="1" noAdjustHandles="1" noChangeArrowheads="1" noChangeShapeType="1" noTextEdit="1"/>
              </p:cNvSpPr>
              <p:nvPr/>
            </p:nvSpPr>
            <p:spPr>
              <a:xfrm>
                <a:off x="838201" y="3928778"/>
                <a:ext cx="7528865" cy="1711944"/>
              </a:xfrm>
              <a:prstGeom prst="rect">
                <a:avLst/>
              </a:prstGeom>
              <a:blipFill>
                <a:blip r:embed="rId5"/>
                <a:stretch>
                  <a:fillRect l="-972" t="-2135" b="-6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377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smtClean="0"/>
              <a:t>—</a:t>
            </a:r>
            <a:r>
              <a:rPr lang="zh-CN" altLang="en-US" dirty="0" smtClean="0"/>
              <a:t>算法</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21</a:t>
            </a:fld>
            <a:endParaRPr lang="zh-CN" altLang="en-US"/>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675" y="1917026"/>
            <a:ext cx="8255000" cy="3746375"/>
          </a:xfrm>
          <a:prstGeom prst="rect">
            <a:avLst/>
          </a:prstGeom>
        </p:spPr>
      </p:pic>
    </p:spTree>
    <p:extLst>
      <p:ext uri="{BB962C8B-B14F-4D97-AF65-F5344CB8AC3E}">
        <p14:creationId xmlns:p14="http://schemas.microsoft.com/office/powerpoint/2010/main" val="18728549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主成分分析</a:t>
            </a:r>
            <a:r>
              <a:rPr lang="en-US" altLang="zh-CN" dirty="0" smtClean="0"/>
              <a:t>—</a:t>
            </a:r>
            <a:r>
              <a:rPr lang="zh-CN" altLang="en-US" dirty="0" smtClean="0"/>
              <a:t>维度选择</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smtClean="0"/>
                  <a:t>降维后低维空间的维数</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𝑑</m:t>
                        </m:r>
                      </m:e>
                      <m:sup>
                        <m:r>
                          <a:rPr lang="en-US" altLang="zh-CN" i="1" dirty="0">
                            <a:latin typeface="Cambria Math" panose="02040503050406030204" pitchFamily="18" charset="0"/>
                          </a:rPr>
                          <m:t>′</m:t>
                        </m:r>
                      </m:sup>
                    </m:sSup>
                  </m:oMath>
                </a14:m>
                <a:r>
                  <a:rPr lang="zh-CN" altLang="en-US" dirty="0" smtClean="0"/>
                  <a:t>通常是由用户事先指定，或通过在</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𝑑</m:t>
                        </m:r>
                      </m:e>
                      <m:sup>
                        <m:r>
                          <a:rPr lang="en-US" altLang="zh-CN" i="1" dirty="0">
                            <a:latin typeface="Cambria Math" panose="02040503050406030204" pitchFamily="18" charset="0"/>
                          </a:rPr>
                          <m:t>′</m:t>
                        </m:r>
                      </m:sup>
                    </m:sSup>
                  </m:oMath>
                </a14:m>
                <a:r>
                  <a:rPr lang="zh-CN" altLang="en-US" dirty="0" smtClean="0"/>
                  <a:t>值不同的低维空间中对</a:t>
                </a:r>
                <a:r>
                  <a:rPr lang="en-US" altLang="zh-CN" dirty="0"/>
                  <a:t>k</a:t>
                </a:r>
                <a:r>
                  <a:rPr lang="zh-CN" altLang="en-US" dirty="0"/>
                  <a:t>近邻分类器（或其它开销较小的学习器）进行交叉验证来选取较好</a:t>
                </a:r>
                <a:r>
                  <a:rPr lang="zh-CN" altLang="en-US" dirty="0" smtClean="0"/>
                  <a:t>的</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𝑑</m:t>
                        </m:r>
                      </m:e>
                      <m:sup>
                        <m:r>
                          <a:rPr lang="en-US" altLang="zh-CN" b="0" i="1" dirty="0" smtClean="0">
                            <a:latin typeface="Cambria Math" panose="02040503050406030204" pitchFamily="18" charset="0"/>
                          </a:rPr>
                          <m:t>′</m:t>
                        </m:r>
                      </m:sup>
                    </m:sSup>
                  </m:oMath>
                </a14:m>
                <a:r>
                  <a:rPr lang="zh-CN" altLang="en-US" dirty="0" smtClean="0"/>
                  <a:t>值。</a:t>
                </a:r>
                <a:endParaRPr lang="en-US" altLang="zh-CN" dirty="0" smtClean="0"/>
              </a:p>
              <a:p>
                <a:r>
                  <a:rPr lang="zh-CN" altLang="en-US" dirty="0" smtClean="0"/>
                  <a:t>对</a:t>
                </a:r>
                <a:r>
                  <a:rPr lang="en-US" altLang="zh-CN" dirty="0"/>
                  <a:t>PCA</a:t>
                </a:r>
                <a:r>
                  <a:rPr lang="zh-CN" altLang="en-US" dirty="0"/>
                  <a:t>，还可从重构的角度设置一个重构阈值，</a:t>
                </a:r>
                <a:r>
                  <a:rPr lang="zh-CN" altLang="en-US" dirty="0" smtClean="0"/>
                  <a:t>例如</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=95%</m:t>
                    </m:r>
                  </m:oMath>
                </a14:m>
                <a:r>
                  <a:rPr lang="zh-CN" altLang="en-US" dirty="0" smtClean="0"/>
                  <a:t> </a:t>
                </a:r>
                <a:r>
                  <a:rPr lang="zh-CN" altLang="en-US" dirty="0"/>
                  <a:t>，然后选取使下式成立的最小</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𝑑</m:t>
                        </m:r>
                      </m:e>
                      <m:sup>
                        <m:r>
                          <a:rPr lang="en-US" altLang="zh-CN" i="1" dirty="0">
                            <a:latin typeface="Cambria Math" panose="02040503050406030204" pitchFamily="18" charset="0"/>
                          </a:rPr>
                          <m:t>′</m:t>
                        </m:r>
                      </m:sup>
                    </m:sSup>
                  </m:oMath>
                </a14:m>
                <a:r>
                  <a:rPr lang="zh-CN" altLang="en-US" dirty="0"/>
                  <a:t>值</a:t>
                </a:r>
                <a:r>
                  <a:rPr lang="zh-CN" altLang="en-US" dirty="0" smtClean="0"/>
                  <a:t>：</a:t>
                </a:r>
                <a:endParaRPr lang="en-US" altLang="zh-CN" dirty="0" smtClean="0"/>
              </a:p>
              <a:p>
                <a:endParaRPr lang="en-US" altLang="zh-CN" dirty="0"/>
              </a:p>
              <a:p>
                <a:endParaRPr lang="en-US" altLang="zh-CN" dirty="0" smtClean="0"/>
              </a:p>
              <a:p>
                <a:endParaRPr lang="en-US" altLang="zh-CN" dirty="0"/>
              </a:p>
              <a:p>
                <a:r>
                  <a:rPr lang="en-US" altLang="zh-CN" dirty="0"/>
                  <a:t>PCA</a:t>
                </a:r>
                <a:r>
                  <a:rPr lang="zh-CN" altLang="en-US" dirty="0"/>
                  <a:t>仅需保留</a:t>
                </a:r>
                <a14:m>
                  <m:oMath xmlns:m="http://schemas.openxmlformats.org/officeDocument/2006/math">
                    <m:r>
                      <a:rPr lang="en-US" altLang="zh-CN" b="1" i="1" dirty="0" smtClean="0">
                        <a:latin typeface="Cambria Math" panose="02040503050406030204" pitchFamily="18" charset="0"/>
                      </a:rPr>
                      <m:t>𝑾</m:t>
                    </m:r>
                  </m:oMath>
                </a14:m>
                <a:r>
                  <a:rPr lang="zh-CN" altLang="en-US" dirty="0"/>
                  <a:t>与样本的均值向量即可通过简单的向量减法和矩阵</a:t>
                </a:r>
                <a:r>
                  <a:rPr lang="en-US" altLang="zh-CN" dirty="0"/>
                  <a:t>-</a:t>
                </a:r>
                <a:r>
                  <a:rPr lang="zh-CN" altLang="en-US" dirty="0"/>
                  <a:t>向量乘法将新样本投影至低维空间</a:t>
                </a:r>
                <a:r>
                  <a:rPr lang="zh-CN" altLang="en-US" dirty="0" smtClean="0"/>
                  <a:t>中</a:t>
                </a:r>
                <a:endParaRPr lang="en-US" altLang="zh-CN" dirty="0" smtClean="0"/>
              </a:p>
              <a:p>
                <a:endParaRPr lang="en-US" altLang="zh-CN" dirty="0"/>
              </a:p>
              <a:p>
                <a:r>
                  <a:rPr lang="zh-CN" altLang="en-US" dirty="0"/>
                  <a:t>降维</a:t>
                </a:r>
                <a:r>
                  <a:rPr lang="zh-CN" altLang="en-US" dirty="0" smtClean="0"/>
                  <a:t>虽会</a:t>
                </a:r>
                <a:r>
                  <a:rPr lang="zh-CN" altLang="en-US" dirty="0"/>
                  <a:t>导致信息的损失，但一方面舍弃这些信息后能使得样本的采样密度增大，另一方面，当数据受到噪声影响时，最小的特征值所对应的特征向量往往与噪声有关，舍弃可以起到去噪</a:t>
                </a:r>
                <a:r>
                  <a:rPr lang="zh-CN" altLang="en-US" dirty="0" smtClean="0"/>
                  <a:t>效果</a:t>
                </a:r>
                <a:endParaRPr lang="en-US" altLang="zh-CN" dirty="0"/>
              </a:p>
              <a:p>
                <a:endParaRPr lang="en-US" altLang="zh-CN" dirty="0" smtClean="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b="-61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786164" y="3170851"/>
                <a:ext cx="1510157" cy="8917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100" i="1" smtClean="0">
                              <a:latin typeface="Cambria Math" panose="02040503050406030204" pitchFamily="18" charset="0"/>
                            </a:rPr>
                          </m:ctrlPr>
                        </m:fPr>
                        <m:num>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𝑑</m:t>
                                  </m:r>
                                </m:e>
                                <m:sup>
                                  <m:r>
                                    <a:rPr lang="en-US" altLang="zh-CN" sz="2100" i="1">
                                      <a:latin typeface="Cambria Math" panose="02040503050406030204" pitchFamily="18" charset="0"/>
                                    </a:rPr>
                                    <m:t>′</m:t>
                                  </m:r>
                                </m:sup>
                              </m:sSup>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𝜆</m:t>
                                  </m:r>
                                </m:e>
                                <m:sub>
                                  <m:r>
                                    <a:rPr lang="en-US" altLang="zh-CN" sz="2100" i="1">
                                      <a:latin typeface="Cambria Math" panose="02040503050406030204" pitchFamily="18" charset="0"/>
                                    </a:rPr>
                                    <m:t>𝑖</m:t>
                                  </m:r>
                                </m:sub>
                              </m:sSub>
                            </m:e>
                          </m:nary>
                        </m:num>
                        <m:den>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𝑑</m:t>
                              </m:r>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𝜆</m:t>
                                  </m:r>
                                </m:e>
                                <m:sub>
                                  <m:r>
                                    <a:rPr lang="en-US" altLang="zh-CN" sz="2100" i="1">
                                      <a:latin typeface="Cambria Math" panose="02040503050406030204" pitchFamily="18" charset="0"/>
                                    </a:rPr>
                                    <m:t>𝑖</m:t>
                                  </m:r>
                                </m:sub>
                              </m:sSub>
                            </m:e>
                          </m:nary>
                        </m:den>
                      </m:f>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𝑡</m:t>
                      </m:r>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3786164" y="3170851"/>
                <a:ext cx="1510157" cy="89171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5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核化线性降维</a:t>
            </a:r>
          </a:p>
        </p:txBody>
      </p:sp>
      <p:sp>
        <p:nvSpPr>
          <p:cNvPr id="3" name="内容占位符 2"/>
          <p:cNvSpPr>
            <a:spLocks noGrp="1"/>
          </p:cNvSpPr>
          <p:nvPr>
            <p:ph idx="1"/>
          </p:nvPr>
        </p:nvSpPr>
        <p:spPr/>
        <p:txBody>
          <a:bodyPr/>
          <a:lstStyle/>
          <a:p>
            <a:r>
              <a:rPr lang="zh-CN" altLang="en-US" dirty="0"/>
              <a:t>线性降维方法假设从高维空间到低维空间的函数映射是线性的，然而，在不少现实任务中，可能需要非线性映射才能找到恰当的低维嵌入：</a:t>
            </a:r>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23</a:t>
            </a:fld>
            <a:endParaRPr lang="zh-CN" altLang="en-US"/>
          </a:p>
        </p:txBody>
      </p:sp>
      <p:pic>
        <p:nvPicPr>
          <p:cNvPr id="7"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020" y="2820235"/>
            <a:ext cx="7735330" cy="3368056"/>
          </a:xfrm>
          <a:prstGeom prst="rect">
            <a:avLst/>
          </a:prstGeom>
        </p:spPr>
      </p:pic>
    </p:spTree>
    <p:extLst>
      <p:ext uri="{BB962C8B-B14F-4D97-AF65-F5344CB8AC3E}">
        <p14:creationId xmlns:p14="http://schemas.microsoft.com/office/powerpoint/2010/main" val="4512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核化</a:t>
            </a:r>
            <a:r>
              <a:rPr lang="zh-CN" altLang="en-US" dirty="0" smtClean="0"/>
              <a:t>主成分分析 </a:t>
            </a:r>
            <a:r>
              <a:rPr lang="en-US" altLang="zh-CN" dirty="0" smtClean="0"/>
              <a:t>(KPCA)</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非线性降维的一种常用方法，是基于核技巧对线性降维方法进行“核化” </a:t>
                </a:r>
                <a:r>
                  <a:rPr lang="en-US" altLang="zh-CN" dirty="0"/>
                  <a:t>(</a:t>
                </a:r>
                <a:r>
                  <a:rPr lang="en-US" altLang="zh-CN" dirty="0" err="1"/>
                  <a:t>kernelized</a:t>
                </a:r>
                <a:r>
                  <a:rPr lang="en-US" altLang="zh-CN" dirty="0"/>
                  <a:t>)</a:t>
                </a:r>
                <a:r>
                  <a:rPr lang="zh-CN" altLang="en-US" dirty="0"/>
                  <a:t>。</a:t>
                </a:r>
              </a:p>
              <a:p>
                <a:endParaRPr lang="en-US" altLang="zh-CN" dirty="0" smtClean="0"/>
              </a:p>
              <a:p>
                <a:r>
                  <a:rPr lang="zh-CN" altLang="en-US" dirty="0"/>
                  <a:t>假定我们将在高维特征空间中把数据</a:t>
                </a:r>
                <a14:m>
                  <m:oMath xmlns:m="http://schemas.openxmlformats.org/officeDocument/2006/math">
                    <m:r>
                      <a:rPr lang="en-US" altLang="zh-CN" i="1">
                        <a:latin typeface="Cambria Math" panose="02040503050406030204" pitchFamily="18" charset="0"/>
                      </a:rPr>
                      <m:t>𝜙</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oMath>
                </a14:m>
                <a:r>
                  <a:rPr lang="zh-CN" altLang="en-US" dirty="0"/>
                  <a:t>投影到由</a:t>
                </a:r>
                <a14:m>
                  <m:oMath xmlns:m="http://schemas.openxmlformats.org/officeDocument/2006/math">
                    <m:r>
                      <a:rPr lang="en-US" altLang="zh-CN" b="1" i="1" dirty="0" smtClean="0">
                        <a:latin typeface="Cambria Math" panose="02040503050406030204" pitchFamily="18" charset="0"/>
                      </a:rPr>
                      <m:t>𝑾</m:t>
                    </m:r>
                    <m:r>
                      <a:rPr lang="en-US" altLang="zh-CN" b="1" i="1" dirty="0" smtClean="0">
                        <a:latin typeface="Cambria Math" panose="02040503050406030204" pitchFamily="18" charset="0"/>
                      </a:rPr>
                      <m:t>=</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𝒘</m:t>
                            </m:r>
                          </m:e>
                          <m:sub>
                            <m:r>
                              <a:rPr lang="en-US" altLang="zh-CN" b="0" i="1" dirty="0" smtClean="0">
                                <a:latin typeface="Cambria Math" panose="02040503050406030204" pitchFamily="18" charset="0"/>
                              </a:rPr>
                              <m:t>1</m:t>
                            </m:r>
                          </m:sub>
                        </m:sSub>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𝒘</m:t>
                            </m:r>
                          </m:e>
                          <m:sub>
                            <m:r>
                              <a:rPr lang="en-US" altLang="zh-CN" b="0" i="1" dirty="0" smtClean="0">
                                <a:latin typeface="Cambria Math" panose="02040503050406030204" pitchFamily="18" charset="0"/>
                              </a:rPr>
                              <m:t>2</m:t>
                            </m:r>
                          </m:sub>
                        </m:sSub>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𝒘</m:t>
                            </m:r>
                          </m:e>
                          <m:sub>
                            <m:r>
                              <a:rPr lang="en-US" altLang="zh-CN" b="0" i="1" dirty="0" smtClean="0">
                                <a:latin typeface="Cambria Math" panose="02040503050406030204" pitchFamily="18" charset="0"/>
                              </a:rPr>
                              <m:t>𝑑</m:t>
                            </m:r>
                          </m:sub>
                        </m:sSub>
                      </m:e>
                    </m:d>
                  </m:oMath>
                </a14:m>
                <a:r>
                  <a:rPr lang="zh-CN" altLang="en-US" dirty="0"/>
                  <a:t>确定的超平面上，</a:t>
                </a:r>
                <a:r>
                  <a:rPr lang="zh-CN" altLang="en-US" dirty="0" smtClean="0"/>
                  <a:t>即</a:t>
                </a:r>
                <a:r>
                  <a:rPr lang="en-US" altLang="zh-CN" dirty="0" smtClean="0"/>
                  <a:t>PCA</a:t>
                </a:r>
                <a:r>
                  <a:rPr lang="zh-CN" altLang="en-US" dirty="0"/>
                  <a:t>欲求</a:t>
                </a:r>
                <a:r>
                  <a:rPr lang="zh-CN" altLang="en-US" dirty="0" smtClean="0"/>
                  <a:t>解</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24</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635301" y="3265176"/>
                <a:ext cx="3662798"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100" i="1" smtClean="0">
                              <a:latin typeface="Cambria Math" panose="02040503050406030204" pitchFamily="18" charset="0"/>
                            </a:rPr>
                          </m:ctrlPr>
                        </m:dPr>
                        <m:e>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r>
                                <a:rPr lang="en-US" altLang="zh-CN" sz="2100" i="1">
                                  <a:latin typeface="Cambria Math" panose="02040503050406030204" pitchFamily="18" charset="0"/>
                                </a:rPr>
                                <m:t>𝜙</m:t>
                              </m:r>
                              <m:d>
                                <m:dPr>
                                  <m:ctrlPr>
                                    <a:rPr lang="en-US" altLang="zh-CN" sz="2100" i="1">
                                      <a:latin typeface="Cambria Math" panose="02040503050406030204" pitchFamily="18" charset="0"/>
                                    </a:rPr>
                                  </m:ctrlPr>
                                </m:dPr>
                                <m:e>
                                  <m:sSub>
                                    <m:sSubPr>
                                      <m:ctrlPr>
                                        <a:rPr lang="en-US" altLang="zh-CN" sz="2100" b="1"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e>
                              </m:d>
                              <m:r>
                                <a:rPr lang="en-US" altLang="zh-CN" sz="2100" i="1">
                                  <a:latin typeface="Cambria Math" panose="02040503050406030204" pitchFamily="18" charset="0"/>
                                </a:rPr>
                                <m:t>𝜙</m:t>
                              </m:r>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sSub>
                                        <m:sSubPr>
                                          <m:ctrlPr>
                                            <a:rPr lang="en-US" altLang="zh-CN" sz="2100" b="1"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e>
                                  </m:d>
                                </m:e>
                                <m:sup>
                                  <m:r>
                                    <a:rPr lang="en-US" altLang="zh-CN" sz="2100" i="1">
                                      <a:latin typeface="Cambria Math" panose="02040503050406030204" pitchFamily="18" charset="0"/>
                                    </a:rPr>
                                    <m:t>⊤</m:t>
                                  </m:r>
                                </m:sup>
                              </m:sSup>
                            </m:e>
                          </m:nary>
                        </m:e>
                      </m:d>
                      <m:sSub>
                        <m:sSubPr>
                          <m:ctrlPr>
                            <a:rPr lang="en-US" altLang="zh-CN" sz="2100" b="1" i="1" smtClean="0">
                              <a:latin typeface="Cambria Math" panose="02040503050406030204" pitchFamily="18" charset="0"/>
                            </a:rPr>
                          </m:ctrlPr>
                        </m:sSubPr>
                        <m:e>
                          <m:r>
                            <a:rPr lang="en-US" altLang="zh-CN" sz="2100" b="1" i="1" smtClean="0">
                              <a:latin typeface="Cambria Math" panose="02040503050406030204" pitchFamily="18" charset="0"/>
                            </a:rPr>
                            <m:t>𝒘</m:t>
                          </m:r>
                        </m:e>
                        <m:sub>
                          <m:r>
                            <a:rPr lang="en-US" altLang="zh-CN" sz="2100" b="0" i="1" smtClean="0">
                              <a:latin typeface="Cambria Math" panose="02040503050406030204" pitchFamily="18" charset="0"/>
                            </a:rPr>
                            <m:t>𝑗</m:t>
                          </m:r>
                        </m:sub>
                      </m:sSub>
                      <m:r>
                        <a:rPr lang="en-US" altLang="zh-CN" sz="2100" i="1">
                          <a:latin typeface="Cambria Math" panose="02040503050406030204" pitchFamily="18" charset="0"/>
                        </a:rPr>
                        <m:t>=</m:t>
                      </m:r>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𝜆</m:t>
                          </m:r>
                        </m:e>
                        <m:sub>
                          <m:r>
                            <a:rPr lang="en-US" altLang="zh-CN" sz="2100" b="0" i="1" smtClean="0">
                              <a:latin typeface="Cambria Math" panose="02040503050406030204" pitchFamily="18" charset="0"/>
                            </a:rPr>
                            <m:t>𝑗</m:t>
                          </m:r>
                        </m:sub>
                      </m:sSub>
                      <m:sSub>
                        <m:sSubPr>
                          <m:ctrlPr>
                            <a:rPr lang="en-US" altLang="zh-CN" sz="2100" b="1"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b="0" i="1" smtClean="0">
                              <a:latin typeface="Cambria Math" panose="02040503050406030204" pitchFamily="18" charset="0"/>
                            </a:rPr>
                            <m:t>𝑗</m:t>
                          </m:r>
                        </m:sub>
                      </m:sSub>
                    </m:oMath>
                  </m:oMathPara>
                </a14:m>
                <a:endParaRPr lang="zh-CN" altLang="en-US" sz="2100" b="1" dirty="0"/>
              </a:p>
            </p:txBody>
          </p:sp>
        </mc:Choice>
        <mc:Fallback xmlns="">
          <p:sp>
            <p:nvSpPr>
              <p:cNvPr id="7" name="矩形 6"/>
              <p:cNvSpPr>
                <a:spLocks noRot="1" noChangeAspect="1" noMove="1" noResize="1" noEditPoints="1" noAdjustHandles="1" noChangeArrowheads="1" noChangeShapeType="1" noTextEdit="1"/>
              </p:cNvSpPr>
              <p:nvPr/>
            </p:nvSpPr>
            <p:spPr>
              <a:xfrm>
                <a:off x="635301" y="3265176"/>
                <a:ext cx="3662798" cy="97456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23900" y="5589624"/>
                <a:ext cx="3199850"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𝒘</m:t>
                          </m:r>
                        </m:e>
                        <m:sub>
                          <m:r>
                            <a:rPr lang="en-US" altLang="zh-CN" i="1">
                              <a:latin typeface="Cambria Math" panose="02040503050406030204" pitchFamily="18" charset="0"/>
                            </a:rPr>
                            <m:t>𝑗</m:t>
                          </m:r>
                        </m:sub>
                      </m:sSub>
                      <m:r>
                        <a:rPr lang="en-US" altLang="zh-CN" b="1"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𝑗</m:t>
                              </m:r>
                            </m:sub>
                          </m:sSub>
                        </m:den>
                      </m:f>
                      <m:d>
                        <m:dPr>
                          <m:ctrlPr>
                            <a:rPr lang="en-US" altLang="zh-CN" i="1">
                              <a:latin typeface="Cambria Math" panose="02040503050406030204" pitchFamily="18" charset="0"/>
                            </a:rPr>
                          </m:ctrlPr>
                        </m:dPr>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𝜙</m:t>
                              </m:r>
                              <m:d>
                                <m:dPr>
                                  <m:ctrlPr>
                                    <a:rPr lang="en-US" altLang="zh-CN" i="1">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𝑖</m:t>
                                      </m:r>
                                    </m:sub>
                                  </m:sSub>
                                </m:e>
                              </m:d>
                              <m:r>
                                <a:rPr lang="en-US" altLang="zh-CN" i="1">
                                  <a:latin typeface="Cambria Math" panose="02040503050406030204" pitchFamily="18" charset="0"/>
                                </a:rPr>
                                <m:t>𝜙</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𝑖</m:t>
                                          </m:r>
                                        </m:sub>
                                      </m:sSub>
                                    </m:e>
                                  </m:d>
                                </m:e>
                                <m:sup>
                                  <m:r>
                                    <a:rPr lang="en-US" altLang="zh-CN" i="1">
                                      <a:latin typeface="Cambria Math" panose="02040503050406030204" pitchFamily="18" charset="0"/>
                                    </a:rPr>
                                    <m:t>⊤</m:t>
                                  </m:r>
                                </m:sup>
                              </m:sSup>
                            </m:e>
                          </m:nary>
                        </m:e>
                      </m:d>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i="1">
                              <a:latin typeface="Cambria Math" panose="02040503050406030204" pitchFamily="18" charset="0"/>
                            </a:rPr>
                            <m:t>𝑗</m:t>
                          </m:r>
                        </m:sub>
                      </m:sSub>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723900" y="5589624"/>
                <a:ext cx="3199850" cy="848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885472" y="5602943"/>
                <a:ext cx="2367828"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𝜙</m:t>
                          </m:r>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f>
                            <m:fPr>
                              <m:ctrlPr>
                                <a:rPr lang="en-US" altLang="zh-CN" b="1"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𝜙</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𝑖</m:t>
                                          </m:r>
                                        </m:sub>
                                      </m:sSub>
                                    </m:e>
                                  </m:d>
                                </m:e>
                                <m:sup>
                                  <m:r>
                                    <a:rPr lang="en-US" altLang="zh-CN" i="1">
                                      <a:solidFill>
                                        <a:srgbClr val="FF0000"/>
                                      </a:solidFill>
                                      <a:latin typeface="Cambria Math" panose="02040503050406030204" pitchFamily="18" charset="0"/>
                                    </a:rPr>
                                    <m:t>⊤</m:t>
                                  </m:r>
                                </m:sup>
                              </m:sSup>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𝒘</m:t>
                                  </m:r>
                                </m:e>
                                <m:sub>
                                  <m:r>
                                    <a:rPr lang="en-US" altLang="zh-CN" i="1">
                                      <a:solidFill>
                                        <a:srgbClr val="FF0000"/>
                                      </a:solidFill>
                                      <a:latin typeface="Cambria Math" panose="02040503050406030204" pitchFamily="18" charset="0"/>
                                    </a:rPr>
                                    <m:t>𝑗</m:t>
                                  </m:r>
                                </m:sub>
                              </m:sSub>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𝜆</m:t>
                                  </m:r>
                                </m:e>
                                <m:sub>
                                  <m:r>
                                    <a:rPr lang="en-US" altLang="zh-CN" i="1">
                                      <a:solidFill>
                                        <a:srgbClr val="FF0000"/>
                                      </a:solidFill>
                                      <a:latin typeface="Cambria Math" panose="02040503050406030204" pitchFamily="18" charset="0"/>
                                    </a:rPr>
                                    <m:t>𝑗</m:t>
                                  </m:r>
                                </m:sub>
                              </m:sSub>
                            </m:den>
                          </m:f>
                        </m:e>
                      </m:nary>
                    </m:oMath>
                  </m:oMathPara>
                </a14:m>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3885472" y="5602943"/>
                <a:ext cx="2367828"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325813" y="5591116"/>
                <a:ext cx="163390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𝜙</m:t>
                          </m:r>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𝑖</m:t>
                              </m:r>
                            </m:sub>
                            <m:sup>
                              <m:r>
                                <a:rPr lang="en-US" altLang="zh-CN" i="1">
                                  <a:solidFill>
                                    <a:srgbClr val="FF0000"/>
                                  </a:solidFill>
                                  <a:latin typeface="Cambria Math" panose="02040503050406030204" pitchFamily="18" charset="0"/>
                                </a:rPr>
                                <m:t>𝑗</m:t>
                              </m:r>
                            </m:sup>
                          </m:sSubSup>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6325813" y="5591116"/>
                <a:ext cx="1633909"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93914" y="4447171"/>
                <a:ext cx="4599336" cy="84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𝜙</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𝑖</m:t>
                                  </m:r>
                                </m:sub>
                              </m:sSub>
                            </m:e>
                          </m:d>
                        </m:e>
                        <m:sup>
                          <m:r>
                            <a:rPr lang="en-US" altLang="zh-CN" i="1">
                              <a:solidFill>
                                <a:srgbClr val="FF0000"/>
                              </a:solidFill>
                              <a:latin typeface="Cambria Math" panose="02040503050406030204" pitchFamily="18" charset="0"/>
                            </a:rPr>
                            <m:t>⊤</m:t>
                          </m:r>
                        </m:sup>
                      </m:sSup>
                      <m:d>
                        <m:dPr>
                          <m:ctrlPr>
                            <a:rPr lang="en-US" altLang="zh-CN" i="1" smtClean="0">
                              <a:latin typeface="Cambria Math" panose="02040503050406030204" pitchFamily="18" charset="0"/>
                            </a:rPr>
                          </m:ctrlPr>
                        </m:dPr>
                        <m:e>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𝑙</m:t>
                              </m:r>
                              <m:r>
                                <a:rPr lang="en-US" altLang="zh-CN" i="1">
                                  <a:latin typeface="Cambria Math" panose="02040503050406030204" pitchFamily="18" charset="0"/>
                                </a:rPr>
                                <m:t>=</m:t>
                              </m:r>
                              <m:r>
                                <a:rPr lang="en-US" altLang="zh-CN" b="0" i="1" smtClean="0">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𝜙</m:t>
                              </m:r>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𝑙</m:t>
                                      </m:r>
                                    </m:sub>
                                  </m:sSub>
                                </m:e>
                              </m:d>
                              <m:r>
                                <a:rPr lang="en-US" altLang="zh-CN" i="1">
                                  <a:latin typeface="Cambria Math" panose="02040503050406030204" pitchFamily="18" charset="0"/>
                                </a:rPr>
                                <m:t>𝜙</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𝑙</m:t>
                                          </m:r>
                                        </m:sub>
                                      </m:sSub>
                                    </m:e>
                                  </m:d>
                                </m:e>
                                <m:sup>
                                  <m:r>
                                    <a:rPr lang="en-US" altLang="zh-CN" i="1">
                                      <a:latin typeface="Cambria Math" panose="02040503050406030204" pitchFamily="18" charset="0"/>
                                    </a:rPr>
                                    <m:t>⊤</m:t>
                                  </m:r>
                                </m:sup>
                              </m:sSup>
                            </m:e>
                          </m:nary>
                        </m:e>
                      </m:d>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𝑗</m:t>
                          </m:r>
                        </m:sub>
                      </m:sSub>
                      <m:sSub>
                        <m:sSubPr>
                          <m:ctrlPr>
                            <a:rPr lang="en-US" altLang="zh-CN" b="1" i="1">
                              <a:latin typeface="Cambria Math" panose="02040503050406030204" pitchFamily="18" charset="0"/>
                            </a:rPr>
                          </m:ctrlPr>
                        </m:sSubPr>
                        <m:e>
                          <m:r>
                            <a:rPr lang="en-US" altLang="zh-CN" i="1">
                              <a:solidFill>
                                <a:srgbClr val="FF0000"/>
                              </a:solidFill>
                              <a:latin typeface="Cambria Math" panose="02040503050406030204" pitchFamily="18" charset="0"/>
                            </a:rPr>
                            <m:t>𝜙</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𝑖</m:t>
                                      </m:r>
                                    </m:sub>
                                  </m:sSub>
                                </m:e>
                              </m:d>
                            </m:e>
                            <m:sup>
                              <m:r>
                                <a:rPr lang="en-US" altLang="zh-CN" i="1">
                                  <a:solidFill>
                                    <a:srgbClr val="FF0000"/>
                                  </a:solidFill>
                                  <a:latin typeface="Cambria Math" panose="02040503050406030204" pitchFamily="18" charset="0"/>
                                </a:rPr>
                                <m:t>⊤</m:t>
                              </m:r>
                            </m:sup>
                          </m:sSup>
                          <m:r>
                            <a:rPr lang="en-US" altLang="zh-CN" b="1" i="1">
                              <a:latin typeface="Cambria Math" panose="02040503050406030204" pitchFamily="18" charset="0"/>
                            </a:rPr>
                            <m:t>𝒘</m:t>
                          </m:r>
                        </m:e>
                        <m:sub>
                          <m:r>
                            <a:rPr lang="en-US" altLang="zh-CN" i="1">
                              <a:latin typeface="Cambria Math" panose="02040503050406030204" pitchFamily="18" charset="0"/>
                            </a:rPr>
                            <m:t>𝑗</m:t>
                          </m:r>
                        </m:sub>
                      </m:sSub>
                    </m:oMath>
                  </m:oMathPara>
                </a14:m>
                <a:endParaRPr lang="zh-CN" altLang="en-US" b="1" dirty="0"/>
              </a:p>
            </p:txBody>
          </p:sp>
        </mc:Choice>
        <mc:Fallback xmlns="">
          <p:sp>
            <p:nvSpPr>
              <p:cNvPr id="13" name="矩形 12"/>
              <p:cNvSpPr>
                <a:spLocks noRot="1" noChangeAspect="1" noMove="1" noResize="1" noEditPoints="1" noAdjustHandles="1" noChangeArrowheads="1" noChangeShapeType="1" noTextEdit="1"/>
              </p:cNvSpPr>
              <p:nvPr/>
            </p:nvSpPr>
            <p:spPr>
              <a:xfrm>
                <a:off x="493914" y="4447171"/>
                <a:ext cx="4599336" cy="84850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394325" y="4447171"/>
                <a:ext cx="3267625" cy="84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𝑖𝑙</m:t>
                              </m:r>
                            </m:sub>
                          </m:sSub>
                          <m:r>
                            <a:rPr lang="en-US" altLang="zh-CN" i="1">
                              <a:latin typeface="Cambria Math" panose="02040503050406030204" pitchFamily="18" charset="0"/>
                            </a:rPr>
                            <m:t>𝜙</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𝑙</m:t>
                                      </m:r>
                                    </m:sub>
                                  </m:sSub>
                                </m:e>
                              </m:d>
                            </m:e>
                            <m:sup>
                              <m:r>
                                <a:rPr lang="en-US" altLang="zh-CN" i="1">
                                  <a:latin typeface="Cambria Math" panose="02040503050406030204" pitchFamily="18" charset="0"/>
                                </a:rPr>
                                <m:t>⊤</m:t>
                              </m:r>
                            </m:sup>
                          </m:s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i="1">
                                  <a:latin typeface="Cambria Math" panose="02040503050406030204" pitchFamily="18" charset="0"/>
                                </a:rPr>
                                <m:t>𝑗</m:t>
                              </m:r>
                            </m:sub>
                          </m:sSub>
                        </m:e>
                      </m:nary>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𝑗</m:t>
                          </m:r>
                        </m:sub>
                      </m:sSub>
                      <m:sSub>
                        <m:sSubPr>
                          <m:ctrlPr>
                            <a:rPr lang="en-US" altLang="zh-CN" b="1" i="1">
                              <a:latin typeface="Cambria Math" panose="02040503050406030204" pitchFamily="18" charset="0"/>
                            </a:rPr>
                          </m:ctrlPr>
                        </m:sSubPr>
                        <m:e>
                          <m:r>
                            <a:rPr lang="en-US" altLang="zh-CN" i="1">
                              <a:solidFill>
                                <a:srgbClr val="FF0000"/>
                              </a:solidFill>
                              <a:latin typeface="Cambria Math" panose="02040503050406030204" pitchFamily="18" charset="0"/>
                            </a:rPr>
                            <m:t>𝜙</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𝒙</m:t>
                                      </m:r>
                                    </m:e>
                                    <m:sub>
                                      <m:r>
                                        <a:rPr lang="en-US" altLang="zh-CN" i="1">
                                          <a:solidFill>
                                            <a:srgbClr val="FF0000"/>
                                          </a:solidFill>
                                          <a:latin typeface="Cambria Math" panose="02040503050406030204" pitchFamily="18" charset="0"/>
                                        </a:rPr>
                                        <m:t>𝑖</m:t>
                                      </m:r>
                                    </m:sub>
                                  </m:sSub>
                                </m:e>
                              </m:d>
                            </m:e>
                            <m:sup>
                              <m:r>
                                <a:rPr lang="en-US" altLang="zh-CN" i="1">
                                  <a:solidFill>
                                    <a:srgbClr val="FF0000"/>
                                  </a:solidFill>
                                  <a:latin typeface="Cambria Math" panose="02040503050406030204" pitchFamily="18" charset="0"/>
                                </a:rPr>
                                <m:t>⊤</m:t>
                              </m:r>
                            </m:sup>
                          </m:sSup>
                          <m:r>
                            <a:rPr lang="en-US" altLang="zh-CN" b="1" i="1">
                              <a:latin typeface="Cambria Math" panose="02040503050406030204" pitchFamily="18" charset="0"/>
                            </a:rPr>
                            <m:t>𝒘</m:t>
                          </m:r>
                        </m:e>
                        <m:sub>
                          <m:r>
                            <a:rPr lang="en-US" altLang="zh-CN" i="1">
                              <a:latin typeface="Cambria Math" panose="02040503050406030204" pitchFamily="18" charset="0"/>
                            </a:rPr>
                            <m:t>𝑗</m:t>
                          </m:r>
                        </m:sub>
                      </m:sSub>
                    </m:oMath>
                  </m:oMathPara>
                </a14:m>
                <a:endParaRPr lang="zh-CN" altLang="en-US" b="1" dirty="0"/>
              </a:p>
            </p:txBody>
          </p:sp>
        </mc:Choice>
        <mc:Fallback xmlns="">
          <p:sp>
            <p:nvSpPr>
              <p:cNvPr id="14" name="矩形 13"/>
              <p:cNvSpPr>
                <a:spLocks noRot="1" noChangeAspect="1" noMove="1" noResize="1" noEditPoints="1" noAdjustHandles="1" noChangeArrowheads="1" noChangeShapeType="1" noTextEdit="1"/>
              </p:cNvSpPr>
              <p:nvPr/>
            </p:nvSpPr>
            <p:spPr>
              <a:xfrm>
                <a:off x="5394325" y="4447171"/>
                <a:ext cx="3267625" cy="84850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946650" y="3328206"/>
                <a:ext cx="1910588" cy="84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𝑖𝑙</m:t>
                              </m:r>
                            </m:sub>
                          </m:sSub>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𝛼</m:t>
                              </m:r>
                            </m:e>
                            <m:sub>
                              <m:r>
                                <a:rPr lang="en-US" altLang="zh-CN" b="0" i="1" smtClean="0">
                                  <a:solidFill>
                                    <a:srgbClr val="FF0000"/>
                                  </a:solidFill>
                                  <a:latin typeface="Cambria Math" panose="02040503050406030204" pitchFamily="18" charset="0"/>
                                </a:rPr>
                                <m:t>𝑙</m:t>
                              </m:r>
                            </m:sub>
                            <m:sup>
                              <m:r>
                                <a:rPr lang="en-US" altLang="zh-CN" i="1">
                                  <a:solidFill>
                                    <a:srgbClr val="FF0000"/>
                                  </a:solidFill>
                                  <a:latin typeface="Cambria Math" panose="02040503050406030204" pitchFamily="18" charset="0"/>
                                </a:rPr>
                                <m:t>𝑗</m:t>
                              </m:r>
                            </m:sup>
                          </m:sSubSup>
                        </m:e>
                      </m:nary>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𝑗</m:t>
                          </m:r>
                        </m:sub>
                      </m:sSub>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𝛼</m:t>
                          </m:r>
                        </m:e>
                        <m:sub>
                          <m:r>
                            <a:rPr lang="en-US" altLang="zh-CN" b="0" i="1" smtClean="0">
                              <a:solidFill>
                                <a:srgbClr val="FF0000"/>
                              </a:solidFill>
                              <a:latin typeface="Cambria Math" panose="02040503050406030204" pitchFamily="18" charset="0"/>
                            </a:rPr>
                            <m:t>𝑖</m:t>
                          </m:r>
                        </m:sub>
                        <m:sup>
                          <m:r>
                            <a:rPr lang="en-US" altLang="zh-CN" i="1">
                              <a:solidFill>
                                <a:srgbClr val="FF0000"/>
                              </a:solidFill>
                              <a:latin typeface="Cambria Math" panose="02040503050406030204" pitchFamily="18" charset="0"/>
                            </a:rPr>
                            <m:t>𝑗</m:t>
                          </m:r>
                        </m:sup>
                      </m:sSubSup>
                    </m:oMath>
                  </m:oMathPara>
                </a14:m>
                <a:endParaRPr lang="zh-CN" altLang="en-US" b="1" dirty="0"/>
              </a:p>
            </p:txBody>
          </p:sp>
        </mc:Choice>
        <mc:Fallback xmlns="">
          <p:sp>
            <p:nvSpPr>
              <p:cNvPr id="15" name="矩形 14"/>
              <p:cNvSpPr>
                <a:spLocks noRot="1" noChangeAspect="1" noMove="1" noResize="1" noEditPoints="1" noAdjustHandles="1" noChangeArrowheads="1" noChangeShapeType="1" noTextEdit="1"/>
              </p:cNvSpPr>
              <p:nvPr/>
            </p:nvSpPr>
            <p:spPr>
              <a:xfrm>
                <a:off x="4946650" y="3328206"/>
                <a:ext cx="1910588" cy="84850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314217" y="3519075"/>
                <a:ext cx="1633204" cy="4593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smtClean="0">
                          <a:latin typeface="Cambria Math" panose="02040503050406030204" pitchFamily="18" charset="0"/>
                        </a:rPr>
                        <m:t>𝑲</m:t>
                      </m:r>
                      <m:sSup>
                        <m:sSupPr>
                          <m:ctrlPr>
                            <a:rPr lang="en-US" altLang="zh-CN" sz="2100" b="0" i="1" smtClean="0">
                              <a:latin typeface="Cambria Math" panose="02040503050406030204" pitchFamily="18" charset="0"/>
                            </a:rPr>
                          </m:ctrlPr>
                        </m:sSupPr>
                        <m:e>
                          <m:r>
                            <a:rPr lang="en-US" altLang="zh-CN" sz="2100" b="1" i="1" smtClean="0">
                              <a:latin typeface="Cambria Math" panose="02040503050406030204" pitchFamily="18" charset="0"/>
                            </a:rPr>
                            <m:t>𝜶</m:t>
                          </m:r>
                        </m:e>
                        <m:sup>
                          <m:r>
                            <a:rPr lang="en-US" altLang="zh-CN" sz="2100" b="0" i="1" smtClean="0">
                              <a:latin typeface="Cambria Math" panose="02040503050406030204" pitchFamily="18" charset="0"/>
                            </a:rPr>
                            <m:t>𝑗</m:t>
                          </m:r>
                        </m:sup>
                      </m:sSup>
                      <m:r>
                        <a:rPr lang="en-US" altLang="zh-CN" sz="2100" i="1">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𝜆</m:t>
                          </m:r>
                        </m:e>
                        <m:sub>
                          <m:r>
                            <a:rPr lang="en-US" altLang="zh-CN" sz="2100" b="0" i="1" smtClean="0">
                              <a:latin typeface="Cambria Math" panose="02040503050406030204" pitchFamily="18" charset="0"/>
                            </a:rPr>
                            <m:t>𝑗</m:t>
                          </m:r>
                        </m:sub>
                      </m:sSub>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𝜶</m:t>
                          </m:r>
                        </m:e>
                        <m:sup>
                          <m:r>
                            <a:rPr lang="en-US" altLang="zh-CN" sz="2100" i="1">
                              <a:latin typeface="Cambria Math" panose="02040503050406030204" pitchFamily="18" charset="0"/>
                            </a:rPr>
                            <m:t>𝑗</m:t>
                          </m:r>
                        </m:sup>
                      </m:sSup>
                    </m:oMath>
                  </m:oMathPara>
                </a14:m>
                <a:endParaRPr lang="zh-CN" altLang="en-US" sz="2100" b="1" dirty="0"/>
              </a:p>
            </p:txBody>
          </p:sp>
        </mc:Choice>
        <mc:Fallback xmlns="">
          <p:sp>
            <p:nvSpPr>
              <p:cNvPr id="16" name="矩形 15"/>
              <p:cNvSpPr>
                <a:spLocks noRot="1" noChangeAspect="1" noMove="1" noResize="1" noEditPoints="1" noAdjustHandles="1" noChangeArrowheads="1" noChangeShapeType="1" noTextEdit="1"/>
              </p:cNvSpPr>
              <p:nvPr/>
            </p:nvSpPr>
            <p:spPr>
              <a:xfrm>
                <a:off x="7314217" y="3519075"/>
                <a:ext cx="1633204" cy="459357"/>
              </a:xfrm>
              <a:prstGeom prst="rect">
                <a:avLst/>
              </a:prstGeom>
              <a:blipFill>
                <a:blip r:embed="rId10"/>
                <a:stretch>
                  <a:fillRect b="-6579"/>
                </a:stretch>
              </a:blipFill>
            </p:spPr>
            <p:txBody>
              <a:bodyPr/>
              <a:lstStyle/>
              <a:p>
                <a:r>
                  <a:rPr lang="zh-CN" altLang="en-US">
                    <a:noFill/>
                  </a:rPr>
                  <a:t> </a:t>
                </a:r>
              </a:p>
            </p:txBody>
          </p:sp>
        </mc:Fallback>
      </mc:AlternateContent>
      <p:sp>
        <p:nvSpPr>
          <p:cNvPr id="17" name="右箭头 16"/>
          <p:cNvSpPr/>
          <p:nvPr/>
        </p:nvSpPr>
        <p:spPr>
          <a:xfrm>
            <a:off x="4464945" y="3689420"/>
            <a:ext cx="381000" cy="225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6903569" y="3635765"/>
            <a:ext cx="381000" cy="225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91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4" grpId="0"/>
      <p:bldP spid="15" grpId="0"/>
      <p:bldP spid="16" grpId="0"/>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核化主成分分析 </a:t>
            </a:r>
            <a:r>
              <a:rPr lang="en-US" altLang="zh-CN" dirty="0"/>
              <a:t>(KPCA)</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2590800"/>
                <a:ext cx="7886700" cy="3823839"/>
              </a:xfrm>
            </p:spPr>
            <p:txBody>
              <a:bodyPr/>
              <a:lstStyle/>
              <a:p>
                <a:r>
                  <a:rPr lang="zh-CN" altLang="en-US" dirty="0" smtClean="0"/>
                  <a:t>对新样本</a:t>
                </a:r>
                <a14:m>
                  <m:oMath xmlns:m="http://schemas.openxmlformats.org/officeDocument/2006/math">
                    <m:r>
                      <a:rPr lang="en-US" altLang="zh-CN" b="1" i="1" dirty="0" smtClean="0">
                        <a:latin typeface="Cambria Math" panose="02040503050406030204" pitchFamily="18" charset="0"/>
                      </a:rPr>
                      <m:t>𝒙</m:t>
                    </m:r>
                  </m:oMath>
                </a14:m>
                <a:r>
                  <a:rPr lang="zh-CN" altLang="en-US" dirty="0"/>
                  <a:t>，其投影后的</a:t>
                </a:r>
                <a:r>
                  <a:rPr lang="zh-CN" altLang="en-US" dirty="0" smtClean="0"/>
                  <a:t>第</a:t>
                </a:r>
                <a14:m>
                  <m:oMath xmlns:m="http://schemas.openxmlformats.org/officeDocument/2006/math">
                    <m:r>
                      <a:rPr lang="en-US" altLang="zh-CN" b="0" i="1" smtClean="0">
                        <a:latin typeface="Cambria Math" panose="02040503050406030204" pitchFamily="18" charset="0"/>
                      </a:rPr>
                      <m:t>𝑗</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=1,2,…,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m:t>
                            </m:r>
                          </m:sup>
                        </m:sSup>
                      </m:e>
                    </m:d>
                  </m:oMath>
                </a14:m>
                <a:r>
                  <a:rPr lang="zh-CN" altLang="en-US" dirty="0" smtClean="0"/>
                  <a:t>维</a:t>
                </a:r>
                <a:r>
                  <a:rPr lang="zh-CN" altLang="en-US" dirty="0"/>
                  <a:t>坐标</a:t>
                </a:r>
                <a:r>
                  <a:rPr lang="zh-CN" altLang="en-US" dirty="0" smtClean="0"/>
                  <a:t>为</a:t>
                </a:r>
                <a:endParaRPr lang="en-US" altLang="zh-CN" dirty="0" smtClean="0"/>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2590800"/>
                <a:ext cx="7886700" cy="3823839"/>
              </a:xfrm>
              <a:blipFill>
                <a:blip r:embed="rId2"/>
                <a:stretch>
                  <a:fillRect l="-773" t="-175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25</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961417" y="1686775"/>
                <a:ext cx="1633204" cy="4593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smtClean="0">
                          <a:latin typeface="Cambria Math" panose="02040503050406030204" pitchFamily="18" charset="0"/>
                        </a:rPr>
                        <m:t>𝑲</m:t>
                      </m:r>
                      <m:sSup>
                        <m:sSupPr>
                          <m:ctrlPr>
                            <a:rPr lang="en-US" altLang="zh-CN" sz="2100" b="0" i="1" smtClean="0">
                              <a:latin typeface="Cambria Math" panose="02040503050406030204" pitchFamily="18" charset="0"/>
                            </a:rPr>
                          </m:ctrlPr>
                        </m:sSupPr>
                        <m:e>
                          <m:r>
                            <a:rPr lang="en-US" altLang="zh-CN" sz="2100" b="1" i="1" smtClean="0">
                              <a:latin typeface="Cambria Math" panose="02040503050406030204" pitchFamily="18" charset="0"/>
                            </a:rPr>
                            <m:t>𝜶</m:t>
                          </m:r>
                        </m:e>
                        <m:sup>
                          <m:r>
                            <a:rPr lang="en-US" altLang="zh-CN" sz="2100" b="0" i="1" smtClean="0">
                              <a:latin typeface="Cambria Math" panose="02040503050406030204" pitchFamily="18" charset="0"/>
                            </a:rPr>
                            <m:t>𝑗</m:t>
                          </m:r>
                        </m:sup>
                      </m:sSup>
                      <m:r>
                        <a:rPr lang="en-US" altLang="zh-CN" sz="2100" i="1">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𝜆</m:t>
                          </m:r>
                        </m:e>
                        <m:sub>
                          <m:r>
                            <a:rPr lang="en-US" altLang="zh-CN" sz="2100" b="0" i="1" smtClean="0">
                              <a:latin typeface="Cambria Math" panose="02040503050406030204" pitchFamily="18" charset="0"/>
                            </a:rPr>
                            <m:t>𝑗</m:t>
                          </m:r>
                        </m:sub>
                      </m:sSub>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𝜶</m:t>
                          </m:r>
                        </m:e>
                        <m:sup>
                          <m:r>
                            <a:rPr lang="en-US" altLang="zh-CN" sz="2100" i="1">
                              <a:latin typeface="Cambria Math" panose="02040503050406030204" pitchFamily="18" charset="0"/>
                            </a:rPr>
                            <m:t>𝑗</m:t>
                          </m:r>
                        </m:sup>
                      </m:sSup>
                    </m:oMath>
                  </m:oMathPara>
                </a14:m>
                <a:endParaRPr lang="zh-CN" altLang="en-US" sz="2100" b="1" dirty="0"/>
              </a:p>
            </p:txBody>
          </p:sp>
        </mc:Choice>
        <mc:Fallback xmlns="">
          <p:sp>
            <p:nvSpPr>
              <p:cNvPr id="7" name="矩形 6"/>
              <p:cNvSpPr>
                <a:spLocks noRot="1" noChangeAspect="1" noMove="1" noResize="1" noEditPoints="1" noAdjustHandles="1" noChangeArrowheads="1" noChangeShapeType="1" noTextEdit="1"/>
              </p:cNvSpPr>
              <p:nvPr/>
            </p:nvSpPr>
            <p:spPr>
              <a:xfrm>
                <a:off x="3961417" y="1686775"/>
                <a:ext cx="1633204" cy="459357"/>
              </a:xfrm>
              <a:prstGeom prst="rect">
                <a:avLst/>
              </a:prstGeom>
              <a:blipFill>
                <a:blip r:embed="rId3"/>
                <a:stretch>
                  <a:fillRect b="-8000"/>
                </a:stretch>
              </a:blipFill>
            </p:spPr>
            <p:txBody>
              <a:bodyPr/>
              <a:lstStyle/>
              <a:p>
                <a:r>
                  <a:rPr lang="zh-CN" altLang="en-US">
                    <a:noFill/>
                  </a:rPr>
                  <a:t> </a:t>
                </a:r>
              </a:p>
            </p:txBody>
          </p:sp>
        </mc:Fallback>
      </mc:AlternateContent>
      <p:sp>
        <p:nvSpPr>
          <p:cNvPr id="8" name="矩形 7"/>
          <p:cNvSpPr/>
          <p:nvPr/>
        </p:nvSpPr>
        <p:spPr>
          <a:xfrm>
            <a:off x="1406683" y="1708705"/>
            <a:ext cx="1709122" cy="415498"/>
          </a:xfrm>
          <a:prstGeom prst="rect">
            <a:avLst/>
          </a:prstGeom>
        </p:spPr>
        <p:txBody>
          <a:bodyPr wrap="none">
            <a:spAutoFit/>
          </a:bodyPr>
          <a:lstStyle/>
          <a:p>
            <a:r>
              <a:rPr lang="en-US" altLang="zh-CN" sz="2100" dirty="0"/>
              <a:t>KPCA</a:t>
            </a:r>
            <a:r>
              <a:rPr lang="zh-CN" altLang="en-US" sz="2100" dirty="0"/>
              <a:t>欲求解</a:t>
            </a:r>
          </a:p>
        </p:txBody>
      </p:sp>
      <mc:AlternateContent xmlns:mc="http://schemas.openxmlformats.org/markup-compatibility/2006" xmlns:a14="http://schemas.microsoft.com/office/drawing/2010/main">
        <mc:Choice Requires="a14">
          <p:sp>
            <p:nvSpPr>
              <p:cNvPr id="10" name="矩形 9"/>
              <p:cNvSpPr/>
              <p:nvPr/>
            </p:nvSpPr>
            <p:spPr>
              <a:xfrm>
                <a:off x="3510014" y="4365521"/>
                <a:ext cx="195252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i="1">
                              <a:latin typeface="Cambria Math" panose="02040503050406030204" pitchFamily="18" charset="0"/>
                            </a:rPr>
                            <m:t>𝑗</m:t>
                          </m:r>
                        </m:sub>
                      </m:sSub>
                      <m:r>
                        <a:rPr lang="en-US" altLang="zh-CN" b="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𝜙</m:t>
                          </m:r>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𝑖</m:t>
                              </m:r>
                            </m:sub>
                            <m:sup>
                              <m:r>
                                <a:rPr lang="en-US" altLang="zh-CN" i="1">
                                  <a:solidFill>
                                    <a:srgbClr val="FF0000"/>
                                  </a:solidFill>
                                  <a:latin typeface="Cambria Math" panose="02040503050406030204" pitchFamily="18" charset="0"/>
                                </a:rPr>
                                <m:t>𝑗</m:t>
                              </m:r>
                            </m:sup>
                          </m:sSubSup>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510014" y="4365521"/>
                <a:ext cx="1952522" cy="848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90575" y="3348645"/>
                <a:ext cx="6948493" cy="9745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𝑧</m:t>
                          </m:r>
                        </m:e>
                        <m:sub>
                          <m:r>
                            <a:rPr lang="en-US" altLang="zh-CN" sz="2100" i="1">
                              <a:latin typeface="Cambria Math" panose="02040503050406030204" pitchFamily="18" charset="0"/>
                            </a:rPr>
                            <m:t>𝑗</m:t>
                          </m:r>
                        </m:sub>
                      </m:sSub>
                      <m:r>
                        <a:rPr lang="en-US" altLang="zh-CN" sz="2100" i="1">
                          <a:latin typeface="Cambria Math" panose="02040503050406030204" pitchFamily="18" charset="0"/>
                        </a:rPr>
                        <m:t>=</m:t>
                      </m:r>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𝒘</m:t>
                          </m:r>
                        </m:e>
                        <m:sub>
                          <m:r>
                            <a:rPr lang="en-US" altLang="zh-CN" sz="2100" i="1">
                              <a:latin typeface="Cambria Math" panose="02040503050406030204" pitchFamily="18" charset="0"/>
                            </a:rPr>
                            <m:t>𝑗</m:t>
                          </m:r>
                        </m:sub>
                        <m:sup>
                          <m:r>
                            <a:rPr lang="en-US" altLang="zh-CN" sz="2100" i="1">
                              <a:latin typeface="Cambria Math" panose="02040503050406030204" pitchFamily="18" charset="0"/>
                            </a:rPr>
                            <m:t>⊤</m:t>
                          </m:r>
                        </m:sup>
                      </m:sSubSup>
                      <m:r>
                        <a:rPr lang="en-US" altLang="zh-CN" sz="2100" i="1">
                          <a:latin typeface="Cambria Math" panose="02040503050406030204" pitchFamily="18" charset="0"/>
                        </a:rPr>
                        <m:t>𝜙</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r>
                            <a:rPr lang="en-US" altLang="zh-CN" sz="2100" i="1">
                              <a:latin typeface="Cambria Math" panose="02040503050406030204" pitchFamily="18" charset="0"/>
                            </a:rPr>
                            <m:t>𝜙</m:t>
                          </m:r>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sSub>
                                    <m:sSubPr>
                                      <m:ctrlPr>
                                        <a:rPr lang="en-US" altLang="zh-CN" sz="2100" b="1"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e>
                              </m:d>
                            </m:e>
                            <m:sup>
                              <m:r>
                                <a:rPr lang="en-US" altLang="zh-CN" sz="2100" i="1">
                                  <a:latin typeface="Cambria Math" panose="02040503050406030204" pitchFamily="18" charset="0"/>
                                </a:rPr>
                                <m:t>⊤</m:t>
                              </m:r>
                            </m:sup>
                          </m:sSup>
                          <m:sSubSup>
                            <m:sSubSupPr>
                              <m:ctrlPr>
                                <a:rPr lang="en-US" altLang="zh-CN" sz="2100" i="1">
                                  <a:solidFill>
                                    <a:srgbClr val="FF0000"/>
                                  </a:solidFill>
                                  <a:latin typeface="Cambria Math" panose="02040503050406030204" pitchFamily="18" charset="0"/>
                                </a:rPr>
                              </m:ctrlPr>
                            </m:sSubSupPr>
                            <m:e>
                              <m:r>
                                <a:rPr lang="en-US" altLang="zh-CN" sz="2100" i="1">
                                  <a:solidFill>
                                    <a:srgbClr val="FF0000"/>
                                  </a:solidFill>
                                  <a:latin typeface="Cambria Math" panose="02040503050406030204" pitchFamily="18" charset="0"/>
                                </a:rPr>
                                <m:t>𝛼</m:t>
                              </m:r>
                            </m:e>
                            <m:sub>
                              <m:r>
                                <a:rPr lang="en-US" altLang="zh-CN" sz="2100" i="1">
                                  <a:solidFill>
                                    <a:srgbClr val="FF0000"/>
                                  </a:solidFill>
                                  <a:latin typeface="Cambria Math" panose="02040503050406030204" pitchFamily="18" charset="0"/>
                                </a:rPr>
                                <m:t>𝑖</m:t>
                              </m:r>
                            </m:sub>
                            <m:sup>
                              <m:r>
                                <a:rPr lang="en-US" altLang="zh-CN" sz="2100" i="1">
                                  <a:solidFill>
                                    <a:srgbClr val="FF0000"/>
                                  </a:solidFill>
                                  <a:latin typeface="Cambria Math" panose="02040503050406030204" pitchFamily="18" charset="0"/>
                                </a:rPr>
                                <m:t>𝑗</m:t>
                              </m:r>
                            </m:sup>
                          </m:sSubSup>
                        </m:e>
                      </m:nary>
                      <m:r>
                        <a:rPr lang="en-US" altLang="zh-CN" sz="2100" i="1">
                          <a:latin typeface="Cambria Math" panose="02040503050406030204" pitchFamily="18" charset="0"/>
                        </a:rPr>
                        <m:t>𝜙</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sSubSup>
                            <m:sSubSupPr>
                              <m:ctrlPr>
                                <a:rPr lang="en-US" altLang="zh-CN" sz="2100" i="1">
                                  <a:solidFill>
                                    <a:srgbClr val="FF0000"/>
                                  </a:solidFill>
                                  <a:latin typeface="Cambria Math" panose="02040503050406030204" pitchFamily="18" charset="0"/>
                                </a:rPr>
                              </m:ctrlPr>
                            </m:sSubSupPr>
                            <m:e>
                              <m:r>
                                <a:rPr lang="en-US" altLang="zh-CN" sz="2100" i="1">
                                  <a:solidFill>
                                    <a:srgbClr val="FF0000"/>
                                  </a:solidFill>
                                  <a:latin typeface="Cambria Math" panose="02040503050406030204" pitchFamily="18" charset="0"/>
                                </a:rPr>
                                <m:t>𝛼</m:t>
                              </m:r>
                            </m:e>
                            <m:sub>
                              <m:r>
                                <a:rPr lang="en-US" altLang="zh-CN" sz="2100" i="1">
                                  <a:solidFill>
                                    <a:srgbClr val="FF0000"/>
                                  </a:solidFill>
                                  <a:latin typeface="Cambria Math" panose="02040503050406030204" pitchFamily="18" charset="0"/>
                                </a:rPr>
                                <m:t>𝑖</m:t>
                              </m:r>
                            </m:sub>
                            <m:sup>
                              <m:r>
                                <a:rPr lang="en-US" altLang="zh-CN" sz="2100" i="1">
                                  <a:solidFill>
                                    <a:srgbClr val="FF0000"/>
                                  </a:solidFill>
                                  <a:latin typeface="Cambria Math" panose="02040503050406030204" pitchFamily="18" charset="0"/>
                                </a:rPr>
                                <m:t>𝑗</m:t>
                              </m:r>
                            </m:sup>
                          </m:sSubSup>
                        </m:e>
                      </m:nary>
                      <m:r>
                        <a:rPr lang="en-US" altLang="zh-CN" sz="2100" i="1">
                          <a:latin typeface="Cambria Math" panose="02040503050406030204" pitchFamily="18" charset="0"/>
                        </a:rPr>
                        <m:t>𝜅</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r>
                            <a:rPr lang="en-US" altLang="zh-CN" sz="2100" b="1" i="1">
                              <a:latin typeface="Cambria Math" panose="02040503050406030204" pitchFamily="18" charset="0"/>
                            </a:rPr>
                            <m:t>𝒙</m:t>
                          </m:r>
                        </m:e>
                      </m:d>
                    </m:oMath>
                  </m:oMathPara>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790575" y="3348645"/>
                <a:ext cx="6948493" cy="974562"/>
              </a:xfrm>
              <a:prstGeom prst="rect">
                <a:avLst/>
              </a:prstGeom>
              <a:blipFill>
                <a:blip r:embed="rId5"/>
                <a:stretch>
                  <a:fillRect/>
                </a:stretch>
              </a:blipFill>
            </p:spPr>
            <p:txBody>
              <a:bodyPr/>
              <a:lstStyle/>
              <a:p>
                <a:r>
                  <a:rPr lang="zh-CN" altLang="en-US">
                    <a:noFill/>
                  </a:rPr>
                  <a:t> </a:t>
                </a:r>
              </a:p>
            </p:txBody>
          </p:sp>
        </mc:Fallback>
      </mc:AlternateContent>
      <p:sp>
        <p:nvSpPr>
          <p:cNvPr id="12" name="矩形 11"/>
          <p:cNvSpPr/>
          <p:nvPr/>
        </p:nvSpPr>
        <p:spPr>
          <a:xfrm>
            <a:off x="790575" y="5495888"/>
            <a:ext cx="7477125" cy="646331"/>
          </a:xfrm>
          <a:prstGeom prst="rect">
            <a:avLst/>
          </a:prstGeom>
        </p:spPr>
        <p:txBody>
          <a:bodyPr wrap="square">
            <a:spAutoFit/>
          </a:bodyPr>
          <a:lstStyle/>
          <a:p>
            <a:r>
              <a:rPr lang="zh-CN" altLang="en-US" dirty="0"/>
              <a:t>由该式可知，为获得投影后的坐标，</a:t>
            </a:r>
            <a:r>
              <a:rPr lang="en-US" altLang="zh-CN" dirty="0"/>
              <a:t>KPCA</a:t>
            </a:r>
            <a:r>
              <a:rPr lang="zh-CN" altLang="en-US" dirty="0"/>
              <a:t>需对所有样本求和，因此它的计算开销较大。 </a:t>
            </a:r>
          </a:p>
        </p:txBody>
      </p:sp>
    </p:spTree>
    <p:extLst>
      <p:ext uri="{BB962C8B-B14F-4D97-AF65-F5344CB8AC3E}">
        <p14:creationId xmlns:p14="http://schemas.microsoft.com/office/powerpoint/2010/main" val="180375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流形学习</a:t>
            </a:r>
          </a:p>
        </p:txBody>
      </p:sp>
      <p:sp>
        <p:nvSpPr>
          <p:cNvPr id="3" name="内容占位符 2"/>
          <p:cNvSpPr>
            <a:spLocks noGrp="1"/>
          </p:cNvSpPr>
          <p:nvPr>
            <p:ph idx="1"/>
          </p:nvPr>
        </p:nvSpPr>
        <p:spPr/>
        <p:txBody>
          <a:bodyPr/>
          <a:lstStyle/>
          <a:p>
            <a:r>
              <a:rPr lang="zh-CN" altLang="en-US" dirty="0"/>
              <a:t>流形学习</a:t>
            </a:r>
            <a:r>
              <a:rPr lang="en-US" altLang="zh-CN" dirty="0"/>
              <a:t>(manifold</a:t>
            </a:r>
            <a:r>
              <a:rPr lang="zh-CN" altLang="en-US" dirty="0"/>
              <a:t> </a:t>
            </a:r>
            <a:r>
              <a:rPr lang="en-US" altLang="zh-CN" dirty="0"/>
              <a:t>learning)</a:t>
            </a:r>
            <a:r>
              <a:rPr lang="zh-CN" altLang="en-US" dirty="0"/>
              <a:t>是一类借鉴了拓扑流形概念的降维方法。“流形”是在局部与欧氏空间同胚的空间，换言之，它在局部具有欧氏空间的性质，能用欧氏距离来进行距离计算。</a:t>
            </a:r>
            <a:endParaRPr lang="en-US" altLang="zh-CN" dirty="0"/>
          </a:p>
          <a:p>
            <a:endParaRPr lang="en-US" altLang="zh-CN" dirty="0"/>
          </a:p>
          <a:p>
            <a:r>
              <a:rPr lang="zh-CN" altLang="en-US" dirty="0"/>
              <a:t>若低维流形嵌入到高维空间中，则数据样本在高维空间的分布虽然看上去非常复杂，但在局部上仍具有欧氏空间的性质，因此，可以容易地在局部建立降维映射关系，然后再设法将局部映射关系推广到全局。</a:t>
            </a:r>
            <a:endParaRPr lang="en-US" altLang="zh-CN" dirty="0"/>
          </a:p>
          <a:p>
            <a:endParaRPr lang="en-US" altLang="zh-CN" dirty="0"/>
          </a:p>
          <a:p>
            <a:r>
              <a:rPr lang="zh-CN" altLang="en-US" dirty="0"/>
              <a:t>当维数被降至二维或三维时，能对数据进行可视化展示，因此流形学习也可被用于可视化。</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26</a:t>
            </a:fld>
            <a:endParaRPr lang="zh-CN" altLang="en-US"/>
          </a:p>
        </p:txBody>
      </p:sp>
    </p:spTree>
    <p:extLst>
      <p:ext uri="{BB962C8B-B14F-4D97-AF65-F5344CB8AC3E}">
        <p14:creationId xmlns:p14="http://schemas.microsoft.com/office/powerpoint/2010/main" val="139566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等度量映射</a:t>
            </a:r>
            <a:r>
              <a:rPr lang="en-US" altLang="zh-CN" dirty="0"/>
              <a:t>(Isometric</a:t>
            </a:r>
            <a:r>
              <a:rPr lang="zh-CN" altLang="en-US" dirty="0"/>
              <a:t> </a:t>
            </a:r>
            <a:r>
              <a:rPr lang="en-US" altLang="zh-CN" dirty="0"/>
              <a:t>Mapping</a:t>
            </a:r>
            <a:r>
              <a:rPr lang="zh-CN" altLang="en-US" dirty="0"/>
              <a:t>，</a:t>
            </a:r>
            <a:r>
              <a:rPr lang="en-US" altLang="zh-CN" dirty="0" err="1"/>
              <a:t>Isomap</a:t>
            </a:r>
            <a:r>
              <a:rPr lang="en-US" altLang="zh-CN" dirty="0" smtClean="0"/>
              <a:t>)</a:t>
            </a:r>
            <a:endParaRPr lang="zh-CN" altLang="en-US" dirty="0"/>
          </a:p>
        </p:txBody>
      </p:sp>
      <p:sp>
        <p:nvSpPr>
          <p:cNvPr id="3" name="内容占位符 2"/>
          <p:cNvSpPr>
            <a:spLocks noGrp="1"/>
          </p:cNvSpPr>
          <p:nvPr>
            <p:ph idx="1"/>
          </p:nvPr>
        </p:nvSpPr>
        <p:spPr>
          <a:xfrm>
            <a:off x="628650" y="2152650"/>
            <a:ext cx="3429000" cy="4261989"/>
          </a:xfrm>
        </p:spPr>
        <p:txBody>
          <a:bodyPr/>
          <a:lstStyle/>
          <a:p>
            <a:r>
              <a:rPr lang="zh-CN" altLang="en-US" dirty="0"/>
              <a:t>低维流形嵌入到高维空间之后，直接在高维空间中计算直线距离具有误导性，因为高维空间中的直线距离在低维嵌入流形上不可达。而低维嵌入流形上两点间的本真距离是“测地线”</a:t>
            </a:r>
            <a:r>
              <a:rPr lang="en-US" altLang="zh-CN" dirty="0"/>
              <a:t>(geodesic)</a:t>
            </a:r>
            <a:r>
              <a:rPr lang="zh-CN" altLang="en-US" dirty="0"/>
              <a:t>距离。</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27</a:t>
            </a:fld>
            <a:endParaRPr lang="zh-CN" alt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300" y="1939306"/>
            <a:ext cx="3493975" cy="3574693"/>
          </a:xfrm>
          <a:prstGeom prst="rect">
            <a:avLst/>
          </a:prstGeom>
        </p:spPr>
      </p:pic>
    </p:spTree>
    <p:extLst>
      <p:ext uri="{BB962C8B-B14F-4D97-AF65-F5344CB8AC3E}">
        <p14:creationId xmlns:p14="http://schemas.microsoft.com/office/powerpoint/2010/main" val="8633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等度量映射</a:t>
            </a:r>
            <a:r>
              <a:rPr lang="en-US" altLang="zh-CN" dirty="0"/>
              <a:t>(Isometric</a:t>
            </a:r>
            <a:r>
              <a:rPr lang="zh-CN" altLang="en-US" dirty="0"/>
              <a:t> </a:t>
            </a:r>
            <a:r>
              <a:rPr lang="en-US" altLang="zh-CN" dirty="0"/>
              <a:t>Mapping</a:t>
            </a:r>
            <a:r>
              <a:rPr lang="zh-CN" altLang="en-US" dirty="0"/>
              <a:t>，</a:t>
            </a:r>
            <a:r>
              <a:rPr lang="en-US" altLang="zh-CN" dirty="0" err="1"/>
              <a:t>Isomap</a:t>
            </a:r>
            <a:r>
              <a:rPr lang="en-US" altLang="zh-CN" dirty="0"/>
              <a:t>)</a:t>
            </a:r>
            <a:endParaRPr lang="zh-CN" altLang="en-US" dirty="0"/>
          </a:p>
        </p:txBody>
      </p:sp>
      <p:sp>
        <p:nvSpPr>
          <p:cNvPr id="3" name="内容占位符 2"/>
          <p:cNvSpPr>
            <a:spLocks noGrp="1"/>
          </p:cNvSpPr>
          <p:nvPr>
            <p:ph idx="1"/>
          </p:nvPr>
        </p:nvSpPr>
        <p:spPr>
          <a:xfrm>
            <a:off x="628650" y="1482106"/>
            <a:ext cx="4000500" cy="4932533"/>
          </a:xfrm>
        </p:spPr>
        <p:txBody>
          <a:bodyPr/>
          <a:lstStyle/>
          <a:p>
            <a:r>
              <a:rPr lang="zh-CN" altLang="en-US" dirty="0"/>
              <a:t>测地线距离的计算：利用流形在局部上与欧氏空间同胚这个性质，对每个点基于欧氏距离找出其近邻点，然后就能建立一个近邻连接图，</a:t>
            </a:r>
            <a:r>
              <a:rPr lang="zh-CN" altLang="en-US" dirty="0" smtClean="0"/>
              <a:t>图</a:t>
            </a:r>
            <a:r>
              <a:rPr lang="zh-CN" altLang="en-US" dirty="0"/>
              <a:t>中</a:t>
            </a:r>
            <a:r>
              <a:rPr lang="zh-CN" altLang="en-US" dirty="0" smtClean="0"/>
              <a:t>近邻</a:t>
            </a:r>
            <a:r>
              <a:rPr lang="zh-CN" altLang="en-US" dirty="0"/>
              <a:t>点之间存在连接，而非近邻点之间不存在连接</a:t>
            </a:r>
            <a:r>
              <a:rPr lang="zh-CN" altLang="en-US" dirty="0" smtClean="0"/>
              <a:t>，</a:t>
            </a:r>
            <a:endParaRPr lang="en-US" altLang="zh-CN" dirty="0" smtClean="0"/>
          </a:p>
          <a:p>
            <a:r>
              <a:rPr lang="zh-CN" altLang="en-US" dirty="0" smtClean="0"/>
              <a:t>于是</a:t>
            </a:r>
            <a:r>
              <a:rPr lang="zh-CN" altLang="en-US" dirty="0"/>
              <a:t>，计算两点之间测地线距离的问题，就转变为计算近邻连接图上两点之间的最短路径问题。</a:t>
            </a:r>
            <a:endParaRPr lang="en-US" altLang="zh-CN" dirty="0"/>
          </a:p>
          <a:p>
            <a:r>
              <a:rPr lang="zh-CN" altLang="en-US" dirty="0"/>
              <a:t>最短路径的计算可通过</a:t>
            </a:r>
            <a:r>
              <a:rPr lang="en-US" altLang="zh-CN" dirty="0" err="1"/>
              <a:t>Dijkstra</a:t>
            </a:r>
            <a:r>
              <a:rPr lang="zh-CN" altLang="en-US" dirty="0"/>
              <a:t>算法或</a:t>
            </a:r>
            <a:r>
              <a:rPr lang="en-US" altLang="zh-CN" dirty="0"/>
              <a:t>Floyd</a:t>
            </a:r>
            <a:r>
              <a:rPr lang="zh-CN" altLang="en-US" dirty="0"/>
              <a:t>算法实现。得到距离后可通过多维缩放方法获得样本点在低维空间中的坐标。</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28</a:t>
            </a:fld>
            <a:endParaRPr lang="zh-CN" alt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9166" y="1596351"/>
            <a:ext cx="3832225" cy="4134408"/>
          </a:xfrm>
          <a:prstGeom prst="rect">
            <a:avLst/>
          </a:prstGeom>
        </p:spPr>
      </p:pic>
    </p:spTree>
    <p:extLst>
      <p:ext uri="{BB962C8B-B14F-4D97-AF65-F5344CB8AC3E}">
        <p14:creationId xmlns:p14="http://schemas.microsoft.com/office/powerpoint/2010/main" val="200480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等度量映射</a:t>
            </a:r>
            <a:r>
              <a:rPr lang="en-US" altLang="zh-CN" dirty="0"/>
              <a:t>(Isometric</a:t>
            </a:r>
            <a:r>
              <a:rPr lang="zh-CN" altLang="en-US" dirty="0"/>
              <a:t> </a:t>
            </a:r>
            <a:r>
              <a:rPr lang="en-US" altLang="zh-CN" dirty="0"/>
              <a:t>Mapping</a:t>
            </a:r>
            <a:r>
              <a:rPr lang="zh-CN" altLang="en-US" dirty="0"/>
              <a:t>，</a:t>
            </a:r>
            <a:r>
              <a:rPr lang="en-US" altLang="zh-CN" dirty="0" err="1"/>
              <a:t>Isomap</a:t>
            </a:r>
            <a:r>
              <a:rPr lang="en-US" altLang="zh-CN" dirty="0"/>
              <a:t>)</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29</a:t>
            </a:fld>
            <a:endParaRPr lang="zh-CN" altLang="en-US"/>
          </a:p>
        </p:txBody>
      </p:sp>
      <p:pic>
        <p:nvPicPr>
          <p:cNvPr id="7"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777326"/>
            <a:ext cx="8629650" cy="4287283"/>
          </a:xfrm>
          <a:prstGeom prst="rect">
            <a:avLst/>
          </a:prstGeom>
        </p:spPr>
      </p:pic>
    </p:spTree>
    <p:extLst>
      <p:ext uri="{BB962C8B-B14F-4D97-AF65-F5344CB8AC3E}">
        <p14:creationId xmlns:p14="http://schemas.microsoft.com/office/powerpoint/2010/main" val="2707886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“懒惰学习”与“急切学习”</a:t>
            </a:r>
          </a:p>
        </p:txBody>
      </p:sp>
      <p:sp>
        <p:nvSpPr>
          <p:cNvPr id="3" name="内容占位符 2"/>
          <p:cNvSpPr>
            <a:spLocks noGrp="1"/>
          </p:cNvSpPr>
          <p:nvPr>
            <p:ph idx="1"/>
          </p:nvPr>
        </p:nvSpPr>
        <p:spPr/>
        <p:txBody>
          <a:bodyPr/>
          <a:lstStyle/>
          <a:p>
            <a:r>
              <a:rPr lang="en-US" altLang="zh-CN" dirty="0"/>
              <a:t>K</a:t>
            </a:r>
            <a:r>
              <a:rPr lang="zh-CN" altLang="en-US" dirty="0"/>
              <a:t>近邻学习没有显式的训练过程，属于“懒惰学习”</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a:t>
            </a:fld>
            <a:endParaRPr lang="zh-CN" altLang="en-US"/>
          </a:p>
        </p:txBody>
      </p:sp>
      <p:sp>
        <p:nvSpPr>
          <p:cNvPr id="7" name="矩形 6"/>
          <p:cNvSpPr/>
          <p:nvPr/>
        </p:nvSpPr>
        <p:spPr>
          <a:xfrm>
            <a:off x="871067" y="2810722"/>
            <a:ext cx="7951200" cy="738664"/>
          </a:xfrm>
          <a:prstGeom prst="rect">
            <a:avLst/>
          </a:prstGeom>
          <a:solidFill>
            <a:schemeClr val="accent2">
              <a:lumMod val="20000"/>
              <a:lumOff val="80000"/>
            </a:schemeClr>
          </a:solidFill>
        </p:spPr>
        <p:txBody>
          <a:bodyPr wrap="square">
            <a:spAutoFit/>
          </a:bodyPr>
          <a:lstStyle/>
          <a:p>
            <a:r>
              <a:rPr lang="zh-CN" altLang="en-US" sz="2100" dirty="0" smtClean="0"/>
              <a:t>此类学习技术在训练阶段仅仅是把样本保存起来，训练时间开销为零，待收到测试样本后再进行处理。</a:t>
            </a:r>
            <a:endParaRPr lang="en-US" altLang="zh-CN" sz="2100" dirty="0" smtClean="0"/>
          </a:p>
        </p:txBody>
      </p:sp>
      <p:sp>
        <p:nvSpPr>
          <p:cNvPr id="9" name="矩形 8"/>
          <p:cNvSpPr/>
          <p:nvPr/>
        </p:nvSpPr>
        <p:spPr>
          <a:xfrm>
            <a:off x="871067" y="4464708"/>
            <a:ext cx="7951200" cy="415498"/>
          </a:xfrm>
          <a:prstGeom prst="rect">
            <a:avLst/>
          </a:prstGeom>
          <a:solidFill>
            <a:schemeClr val="accent5">
              <a:lumMod val="20000"/>
              <a:lumOff val="80000"/>
            </a:schemeClr>
          </a:solidFill>
        </p:spPr>
        <p:txBody>
          <a:bodyPr wrap="square">
            <a:spAutoFit/>
          </a:bodyPr>
          <a:lstStyle/>
          <a:p>
            <a:r>
              <a:rPr lang="zh-CN" altLang="en-US" sz="2100" dirty="0" smtClean="0">
                <a:sym typeface="Wingdings"/>
              </a:rPr>
              <a:t>在</a:t>
            </a:r>
            <a:r>
              <a:rPr lang="zh-CN" altLang="en-US" sz="2100" dirty="0">
                <a:sym typeface="Wingdings"/>
              </a:rPr>
              <a:t>训练阶段就对样本进行学习处理的方法。</a:t>
            </a:r>
            <a:endParaRPr lang="en-US" altLang="zh-CN" sz="2100" dirty="0"/>
          </a:p>
        </p:txBody>
      </p:sp>
      <p:sp>
        <p:nvSpPr>
          <p:cNvPr id="10" name="矩形 9"/>
          <p:cNvSpPr/>
          <p:nvPr/>
        </p:nvSpPr>
        <p:spPr>
          <a:xfrm>
            <a:off x="871067" y="2395224"/>
            <a:ext cx="3525324" cy="415498"/>
          </a:xfrm>
          <a:prstGeom prst="rect">
            <a:avLst/>
          </a:prstGeom>
          <a:solidFill>
            <a:schemeClr val="accent2"/>
          </a:solidFill>
        </p:spPr>
        <p:txBody>
          <a:bodyPr wrap="none">
            <a:spAutoFit/>
          </a:bodyPr>
          <a:lstStyle/>
          <a:p>
            <a:r>
              <a:rPr lang="zh-CN" altLang="en-US" sz="2100" dirty="0">
                <a:solidFill>
                  <a:schemeClr val="bg1"/>
                </a:solidFill>
              </a:rPr>
              <a:t>“懒惰学习”</a:t>
            </a:r>
            <a:r>
              <a:rPr lang="en-US" altLang="zh-CN" sz="2100" dirty="0">
                <a:solidFill>
                  <a:schemeClr val="bg1"/>
                </a:solidFill>
              </a:rPr>
              <a:t>(lazy</a:t>
            </a:r>
            <a:r>
              <a:rPr lang="zh-CN" altLang="en-US" sz="2100" dirty="0">
                <a:solidFill>
                  <a:schemeClr val="bg1"/>
                </a:solidFill>
              </a:rPr>
              <a:t> </a:t>
            </a:r>
            <a:r>
              <a:rPr lang="en-US" altLang="zh-CN" sz="2100" dirty="0">
                <a:solidFill>
                  <a:schemeClr val="bg1"/>
                </a:solidFill>
              </a:rPr>
              <a:t>learning):</a:t>
            </a:r>
            <a:r>
              <a:rPr lang="zh-CN" altLang="en-US" sz="2100" dirty="0">
                <a:solidFill>
                  <a:schemeClr val="bg1"/>
                </a:solidFill>
              </a:rPr>
              <a:t> </a:t>
            </a:r>
            <a:endParaRPr lang="en-US" altLang="zh-CN" sz="2100" dirty="0">
              <a:solidFill>
                <a:schemeClr val="bg1"/>
              </a:solidFill>
            </a:endParaRPr>
          </a:p>
        </p:txBody>
      </p:sp>
      <p:sp>
        <p:nvSpPr>
          <p:cNvPr id="11" name="矩形 10"/>
          <p:cNvSpPr/>
          <p:nvPr/>
        </p:nvSpPr>
        <p:spPr>
          <a:xfrm>
            <a:off x="871067" y="4049753"/>
            <a:ext cx="3659976" cy="415498"/>
          </a:xfrm>
          <a:prstGeom prst="rect">
            <a:avLst/>
          </a:prstGeom>
          <a:solidFill>
            <a:schemeClr val="accent5"/>
          </a:solidFill>
        </p:spPr>
        <p:txBody>
          <a:bodyPr wrap="none">
            <a:spAutoFit/>
          </a:bodyPr>
          <a:lstStyle/>
          <a:p>
            <a:r>
              <a:rPr lang="zh-CN" altLang="en-US" sz="2100" dirty="0">
                <a:solidFill>
                  <a:schemeClr val="bg1"/>
                </a:solidFill>
              </a:rPr>
              <a:t>“急切学习</a:t>
            </a:r>
            <a:r>
              <a:rPr lang="zh-CN" altLang="en-US" sz="2100" dirty="0">
                <a:solidFill>
                  <a:schemeClr val="bg1"/>
                </a:solidFill>
                <a:sym typeface="Wingdings"/>
              </a:rPr>
              <a:t>”</a:t>
            </a:r>
            <a:r>
              <a:rPr lang="en-US" altLang="zh-CN" sz="2100" dirty="0">
                <a:solidFill>
                  <a:schemeClr val="bg1"/>
                </a:solidFill>
                <a:sym typeface="Wingdings"/>
              </a:rPr>
              <a:t>(eager</a:t>
            </a:r>
            <a:r>
              <a:rPr lang="zh-CN" altLang="en-US" sz="2100" dirty="0">
                <a:solidFill>
                  <a:schemeClr val="bg1"/>
                </a:solidFill>
                <a:sym typeface="Wingdings"/>
              </a:rPr>
              <a:t> </a:t>
            </a:r>
            <a:r>
              <a:rPr lang="en-US" altLang="zh-CN" sz="2100" dirty="0">
                <a:solidFill>
                  <a:schemeClr val="bg1"/>
                </a:solidFill>
                <a:sym typeface="Wingdings"/>
              </a:rPr>
              <a:t>learning):</a:t>
            </a:r>
            <a:r>
              <a:rPr lang="zh-CN" altLang="en-US" sz="2100" dirty="0">
                <a:solidFill>
                  <a:schemeClr val="bg1"/>
                </a:solidFill>
                <a:sym typeface="Wingdings"/>
              </a:rPr>
              <a:t> </a:t>
            </a:r>
            <a:endParaRPr lang="zh-CN" altLang="en-US" sz="2100" dirty="0">
              <a:solidFill>
                <a:schemeClr val="bg1"/>
              </a:solidFill>
            </a:endParaRPr>
          </a:p>
        </p:txBody>
      </p:sp>
    </p:spTree>
    <p:extLst>
      <p:ext uri="{BB962C8B-B14F-4D97-AF65-F5344CB8AC3E}">
        <p14:creationId xmlns:p14="http://schemas.microsoft.com/office/powerpoint/2010/main" val="405335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局部线性嵌入 </a:t>
            </a:r>
            <a:r>
              <a:rPr lang="en-US" altLang="zh-CN" dirty="0"/>
              <a:t>(Locally</a:t>
            </a:r>
            <a:r>
              <a:rPr lang="zh-CN" altLang="en-US" dirty="0"/>
              <a:t> </a:t>
            </a:r>
            <a:r>
              <a:rPr lang="en-US" altLang="zh-CN" dirty="0"/>
              <a:t>Linear</a:t>
            </a:r>
            <a:r>
              <a:rPr lang="zh-CN" altLang="en-US" dirty="0"/>
              <a:t> </a:t>
            </a:r>
            <a:r>
              <a:rPr lang="en-US" altLang="zh-CN" dirty="0" smtClean="0"/>
              <a:t>Embedding</a:t>
            </a:r>
            <a:r>
              <a:rPr lang="zh-CN" altLang="en-US" dirty="0" smtClean="0"/>
              <a:t>，</a:t>
            </a:r>
            <a:r>
              <a:rPr lang="en-US" altLang="zh-CN" dirty="0" smtClean="0"/>
              <a:t>LLE</a:t>
            </a:r>
            <a:r>
              <a:rPr lang="en-US" altLang="zh-CN" dirty="0"/>
              <a:t>)</a:t>
            </a:r>
          </a:p>
        </p:txBody>
      </p:sp>
      <p:sp>
        <p:nvSpPr>
          <p:cNvPr id="3" name="内容占位符 2"/>
          <p:cNvSpPr>
            <a:spLocks noGrp="1"/>
          </p:cNvSpPr>
          <p:nvPr>
            <p:ph idx="1"/>
          </p:nvPr>
        </p:nvSpPr>
        <p:spPr/>
        <p:txBody>
          <a:bodyPr/>
          <a:lstStyle/>
          <a:p>
            <a:r>
              <a:rPr lang="zh-CN" altLang="en-US" dirty="0"/>
              <a:t>局部线性嵌入试图保持邻域内的线性关系，并使得该线性关系在降维后的空间中继续保持。</a:t>
            </a:r>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30</a:t>
            </a:fld>
            <a:endParaRPr lang="zh-CN" altLang="en-US"/>
          </a:p>
        </p:txBody>
      </p:sp>
      <p:pic>
        <p:nvPicPr>
          <p:cNvPr id="7"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041" y="2449175"/>
            <a:ext cx="4855106" cy="2085976"/>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1643063" y="5019675"/>
                <a:ext cx="5719762" cy="4414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𝒙</m:t>
                          </m:r>
                        </m:e>
                        <m:sub>
                          <m:r>
                            <a:rPr lang="en-US" altLang="zh-CN" sz="2100" b="0" i="1" smtClean="0">
                              <a:latin typeface="Cambria Math" panose="02040503050406030204" pitchFamily="18" charset="0"/>
                            </a:rPr>
                            <m:t>𝑖</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𝑤</m:t>
                          </m:r>
                        </m:e>
                        <m:sub>
                          <m:r>
                            <a:rPr lang="en-US" altLang="zh-CN" sz="2100" b="0" i="1" smtClean="0">
                              <a:latin typeface="Cambria Math" panose="02040503050406030204" pitchFamily="18" charset="0"/>
                            </a:rPr>
                            <m:t>𝑖𝑗</m:t>
                          </m:r>
                        </m:sub>
                      </m:sSub>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𝒙</m:t>
                          </m:r>
                        </m:e>
                        <m:sub>
                          <m:r>
                            <a:rPr lang="en-US" altLang="zh-CN" sz="2100" b="0" i="1" smtClean="0">
                              <a:latin typeface="Cambria Math" panose="02040503050406030204" pitchFamily="18" charset="0"/>
                            </a:rPr>
                            <m:t>𝑗</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𝑤</m:t>
                          </m:r>
                        </m:e>
                        <m:sub>
                          <m:r>
                            <a:rPr lang="en-US" altLang="zh-CN" sz="2100" b="0" i="1" smtClean="0">
                              <a:latin typeface="Cambria Math" panose="02040503050406030204" pitchFamily="18" charset="0"/>
                            </a:rPr>
                            <m:t>𝑖𝑘</m:t>
                          </m:r>
                        </m:sub>
                      </m:sSub>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𝒙</m:t>
                          </m:r>
                        </m:e>
                        <m:sub>
                          <m:r>
                            <a:rPr lang="en-US" altLang="zh-CN" sz="2100" b="0" i="1" smtClean="0">
                              <a:latin typeface="Cambria Math" panose="02040503050406030204" pitchFamily="18" charset="0"/>
                            </a:rPr>
                            <m:t>𝑘</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𝑤</m:t>
                          </m:r>
                        </m:e>
                        <m:sub>
                          <m:r>
                            <a:rPr lang="en-US" altLang="zh-CN" sz="2100" b="0" i="1" smtClean="0">
                              <a:latin typeface="Cambria Math" panose="02040503050406030204" pitchFamily="18" charset="0"/>
                            </a:rPr>
                            <m:t>𝑖𝑙</m:t>
                          </m:r>
                        </m:sub>
                      </m:sSub>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𝒙</m:t>
                          </m:r>
                        </m:e>
                        <m:sub>
                          <m:r>
                            <a:rPr lang="en-US" altLang="zh-CN" sz="2100" b="0" i="1" smtClean="0">
                              <a:latin typeface="Cambria Math" panose="02040503050406030204" pitchFamily="18" charset="0"/>
                            </a:rPr>
                            <m:t>𝑙</m:t>
                          </m:r>
                        </m:sub>
                      </m:sSub>
                    </m:oMath>
                  </m:oMathPara>
                </a14:m>
                <a:endParaRPr lang="zh-CN" altLang="en-US"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643063" y="5019675"/>
                <a:ext cx="5719762" cy="441468"/>
              </a:xfrm>
              <a:prstGeom prst="rect">
                <a:avLst/>
              </a:prstGeom>
              <a:blipFill>
                <a:blip r:embed="rId3"/>
                <a:stretch>
                  <a:fillRect b="-82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179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局部线性嵌入 </a:t>
            </a:r>
            <a:r>
              <a:rPr lang="en-US" altLang="zh-CN" dirty="0"/>
              <a:t>(Locally</a:t>
            </a:r>
            <a:r>
              <a:rPr lang="zh-CN" altLang="en-US" dirty="0"/>
              <a:t> </a:t>
            </a:r>
            <a:r>
              <a:rPr lang="en-US" altLang="zh-CN" dirty="0"/>
              <a:t>Linear</a:t>
            </a:r>
            <a:r>
              <a:rPr lang="zh-CN" altLang="en-US" dirty="0"/>
              <a:t> </a:t>
            </a:r>
            <a:r>
              <a:rPr lang="en-US" altLang="zh-CN" dirty="0"/>
              <a:t>Embedding</a:t>
            </a:r>
            <a:r>
              <a:rPr lang="zh-CN" altLang="en-US" dirty="0"/>
              <a:t>，</a:t>
            </a:r>
            <a:r>
              <a:rPr lang="en-US" altLang="zh-CN" dirty="0"/>
              <a:t>LLE)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LLE</a:t>
                </a:r>
                <a:r>
                  <a:rPr lang="zh-CN" altLang="en-US" dirty="0"/>
                  <a:t>先为每个样本</a:t>
                </a:r>
                <a14:m>
                  <m:oMath xmlns:m="http://schemas.openxmlformats.org/officeDocument/2006/math">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i="1" dirty="0">
                            <a:latin typeface="Cambria Math" panose="02040503050406030204" pitchFamily="18" charset="0"/>
                          </a:rPr>
                          <m:t>𝑖</m:t>
                        </m:r>
                      </m:sub>
                    </m:sSub>
                  </m:oMath>
                </a14:m>
                <a:r>
                  <a:rPr lang="zh-CN" altLang="en-US" dirty="0"/>
                  <a:t>找到其近邻下标集合</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𝑄</m:t>
                        </m:r>
                      </m:e>
                      <m:sub>
                        <m:r>
                          <a:rPr lang="en-US" altLang="zh-CN" i="1" dirty="0">
                            <a:latin typeface="Cambria Math" panose="02040503050406030204" pitchFamily="18" charset="0"/>
                          </a:rPr>
                          <m:t>𝑖</m:t>
                        </m:r>
                      </m:sub>
                    </m:sSub>
                  </m:oMath>
                </a14:m>
                <a:r>
                  <a:rPr lang="zh-CN" altLang="en-US" dirty="0"/>
                  <a:t>，然后计算出基于</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𝑄</m:t>
                        </m:r>
                      </m:e>
                      <m:sub>
                        <m:r>
                          <a:rPr lang="en-US" altLang="zh-CN" i="1" dirty="0">
                            <a:latin typeface="Cambria Math" panose="02040503050406030204" pitchFamily="18" charset="0"/>
                          </a:rPr>
                          <m:t>𝑖</m:t>
                        </m:r>
                      </m:sub>
                    </m:sSub>
                  </m:oMath>
                </a14:m>
                <a:r>
                  <a:rPr lang="zh-CN" altLang="en-US" dirty="0"/>
                  <a:t>的中的样本点对</a:t>
                </a:r>
                <a14:m>
                  <m:oMath xmlns:m="http://schemas.openxmlformats.org/officeDocument/2006/math">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i="1" dirty="0">
                            <a:latin typeface="Cambria Math" panose="02040503050406030204" pitchFamily="18" charset="0"/>
                          </a:rPr>
                          <m:t>𝑖</m:t>
                        </m:r>
                      </m:sub>
                    </m:sSub>
                  </m:oMath>
                </a14:m>
                <a:r>
                  <a:rPr lang="zh-CN" altLang="en-US" dirty="0"/>
                  <a:t>进行线性重构的</a:t>
                </a:r>
                <a:r>
                  <a:rPr lang="zh-CN" altLang="en-US" dirty="0" smtClean="0"/>
                  <a:t>系数</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𝑖</m:t>
                        </m:r>
                      </m:sub>
                    </m:sSub>
                  </m:oMath>
                </a14:m>
                <a:endParaRPr lang="en-US" altLang="zh-CN" b="0" dirty="0" smtClean="0"/>
              </a:p>
              <a:p>
                <a:endParaRPr lang="en-US" altLang="zh-CN" dirty="0"/>
              </a:p>
              <a:p>
                <a:endParaRPr lang="en-US" altLang="zh-CN" b="0" dirty="0" smtClean="0"/>
              </a:p>
              <a:p>
                <a:endParaRPr lang="en-US" altLang="zh-CN" dirty="0"/>
              </a:p>
              <a:p>
                <a:endParaRPr lang="en-US" altLang="zh-CN" b="0" dirty="0" smtClean="0"/>
              </a:p>
              <a:p>
                <a:endParaRPr lang="en-US" altLang="zh-CN" dirty="0"/>
              </a:p>
              <a:p>
                <a:endParaRPr lang="en-US" altLang="zh-CN" b="0" dirty="0" smtClean="0"/>
              </a:p>
              <a:p>
                <a:endParaRPr lang="en-US" altLang="zh-CN" dirty="0"/>
              </a:p>
              <a:p>
                <a:endParaRPr lang="en-US" altLang="zh-CN" b="0" dirty="0" smtClean="0"/>
              </a:p>
              <a:p>
                <a:r>
                  <a:rPr lang="zh-CN" altLang="en-US" dirty="0" smtClean="0"/>
                  <a:t>引入拉格朗日乘子，求梯度，并令其梯度等于</a:t>
                </a:r>
                <a:r>
                  <a:rPr lang="en-US" altLang="zh-CN" dirty="0" smtClean="0"/>
                  <a:t>0</a:t>
                </a:r>
                <a:r>
                  <a:rPr lang="zh-CN" altLang="en-US" dirty="0" smtClean="0"/>
                  <a:t>可得</a:t>
                </a:r>
                <a:endParaRPr lang="en-US" altLang="zh-CN" dirty="0" smtClean="0"/>
              </a:p>
              <a:p>
                <a:endParaRPr lang="en-US" altLang="zh-CN" dirty="0"/>
              </a:p>
              <a:p>
                <a:endParaRPr lang="en-US" altLang="zh-CN" b="0" dirty="0" smtClean="0"/>
              </a:p>
              <a:p>
                <a:endParaRPr lang="en-US" altLang="zh-CN" dirty="0"/>
              </a:p>
              <a:p>
                <a:endParaRPr lang="en-US" altLang="zh-CN" b="0" dirty="0" smtClean="0"/>
              </a:p>
              <a:p>
                <a:endParaRPr lang="en-US" altLang="zh-CN" dirty="0"/>
              </a:p>
              <a:p>
                <a:endParaRPr lang="en-US" altLang="zh-CN" b="0" dirty="0" smtClean="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31</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430766" y="2335986"/>
                <a:ext cx="2832955" cy="1036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100" i="1" smtClean="0">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𝒘</m:t>
                                  </m:r>
                                </m:e>
                                <m:sub>
                                  <m:r>
                                    <a:rPr lang="en-US" altLang="zh-CN" sz="2100" b="0" i="1" smtClean="0">
                                      <a:latin typeface="Cambria Math" panose="02040503050406030204" pitchFamily="18" charset="0"/>
                                    </a:rPr>
                                    <m:t>𝑖</m:t>
                                  </m:r>
                                </m:sub>
                              </m:sSub>
                              <m:r>
                                <a:rPr lang="en-US" altLang="zh-CN" sz="2100" i="1">
                                  <a:latin typeface="Cambria Math" panose="02040503050406030204" pitchFamily="18" charset="0"/>
                                </a:rPr>
                                <m:t> </m:t>
                              </m:r>
                            </m:lim>
                          </m:limLow>
                        </m:fName>
                        <m:e>
                          <m:sSubSup>
                            <m:sSubSupPr>
                              <m:ctrlPr>
                                <a:rPr lang="en-US" altLang="zh-CN" sz="2100" i="1">
                                  <a:latin typeface="Cambria Math" panose="02040503050406030204" pitchFamily="18" charset="0"/>
                                </a:rPr>
                              </m:ctrlPr>
                            </m:sSubSupPr>
                            <m:e>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r>
                                        <a:rPr lang="en-US" altLang="zh-CN" sz="2100" i="1">
                                          <a:latin typeface="Cambria Math" panose="02040503050406030204" pitchFamily="18" charset="0"/>
                                        </a:rPr>
                                        <m:t>𝑗</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𝑄</m:t>
                                          </m:r>
                                        </m:e>
                                        <m:sub>
                                          <m:r>
                                            <a:rPr lang="en-US" altLang="zh-CN" sz="2100" i="1">
                                              <a:latin typeface="Cambria Math" panose="02040503050406030204" pitchFamily="18" charset="0"/>
                                            </a:rPr>
                                            <m:t>𝑖</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𝑤</m:t>
                                          </m:r>
                                        </m:e>
                                        <m:sub>
                                          <m:r>
                                            <a:rPr lang="en-US" altLang="zh-CN" sz="2100" i="1">
                                              <a:latin typeface="Cambria Math" panose="02040503050406030204" pitchFamily="18" charset="0"/>
                                            </a:rPr>
                                            <m:t>𝑖𝑗</m:t>
                                          </m:r>
                                        </m:sub>
                                      </m:sSub>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𝑗</m:t>
                                          </m:r>
                                        </m:sub>
                                      </m:sSub>
                                    </m:e>
                                  </m:nary>
                                </m:e>
                              </m:d>
                            </m:e>
                            <m:sub>
                              <m:r>
                                <a:rPr lang="en-US" altLang="zh-CN" sz="2100" i="1">
                                  <a:latin typeface="Cambria Math" panose="02040503050406030204" pitchFamily="18" charset="0"/>
                                </a:rPr>
                                <m:t>2</m:t>
                              </m:r>
                            </m:sub>
                            <m:sup>
                              <m:r>
                                <a:rPr lang="en-US" altLang="zh-CN" sz="2100" i="1">
                                  <a:latin typeface="Cambria Math" panose="02040503050406030204" pitchFamily="18" charset="0"/>
                                </a:rPr>
                                <m:t>2</m:t>
                              </m:r>
                            </m:sup>
                          </m:sSubSup>
                        </m:e>
                      </m:func>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430766" y="2335986"/>
                <a:ext cx="2832955" cy="10363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333986" y="2453711"/>
                <a:ext cx="2552700" cy="918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100" b="0" i="0" smtClean="0">
                          <a:latin typeface="Cambria Math" panose="02040503050406030204" pitchFamily="18" charset="0"/>
                        </a:rPr>
                        <m:t>s</m:t>
                      </m:r>
                      <m:r>
                        <a:rPr lang="en-US" altLang="zh-CN" sz="2100" b="0" i="0" smtClean="0">
                          <a:latin typeface="Cambria Math" panose="02040503050406030204" pitchFamily="18" charset="0"/>
                        </a:rPr>
                        <m:t>.</m:t>
                      </m:r>
                      <m:r>
                        <m:rPr>
                          <m:sty m:val="p"/>
                        </m:rPr>
                        <a:rPr lang="en-US" altLang="zh-CN" sz="2100" b="0" i="0" smtClean="0">
                          <a:latin typeface="Cambria Math" panose="02040503050406030204" pitchFamily="18" charset="0"/>
                        </a:rPr>
                        <m:t>t</m:t>
                      </m:r>
                      <m:r>
                        <a:rPr lang="en-US" altLang="zh-CN" sz="2100" b="0" i="0" smtClean="0">
                          <a:latin typeface="Cambria Math" panose="02040503050406030204" pitchFamily="18" charset="0"/>
                        </a:rPr>
                        <m:t>.  </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𝑄</m:t>
                              </m:r>
                            </m:e>
                            <m:sub>
                              <m:r>
                                <a:rPr lang="en-US" altLang="zh-CN" sz="2100" b="0" i="1" smtClean="0">
                                  <a:latin typeface="Cambria Math" panose="02040503050406030204" pitchFamily="18" charset="0"/>
                                </a:rPr>
                                <m:t>𝑖</m:t>
                              </m:r>
                            </m:sub>
                          </m:sSub>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𝑤</m:t>
                              </m:r>
                            </m:e>
                            <m:sub>
                              <m:r>
                                <a:rPr lang="en-US" altLang="zh-CN" sz="2100" b="0" i="1" smtClean="0">
                                  <a:latin typeface="Cambria Math" panose="02040503050406030204" pitchFamily="18" charset="0"/>
                                </a:rPr>
                                <m:t>𝑖𝑗</m:t>
                              </m:r>
                            </m:sub>
                          </m:sSub>
                        </m:e>
                      </m:nary>
                      <m:r>
                        <a:rPr lang="en-US" altLang="zh-CN" sz="2100" b="0" i="1" smtClean="0">
                          <a:latin typeface="Cambria Math" panose="02040503050406030204" pitchFamily="18" charset="0"/>
                        </a:rPr>
                        <m:t>=1</m:t>
                      </m:r>
                    </m:oMath>
                  </m:oMathPara>
                </a14:m>
                <a:endParaRPr lang="zh-CN" altLang="en-US"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4333986" y="2453711"/>
                <a:ext cx="2552700" cy="9186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590350" y="3726222"/>
                <a:ext cx="2917273" cy="6421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i="1">
                                      <a:latin typeface="Cambria Math" panose="02040503050406030204" pitchFamily="18" charset="0"/>
                                    </a:rPr>
                                    <m:t>𝑖</m:t>
                                  </m:r>
                                </m:sub>
                              </m:sSub>
                            </m:lim>
                          </m:limLow>
                        </m:fName>
                        <m:e>
                          <m:sSubSup>
                            <m:sSubSupPr>
                              <m:ctrlPr>
                                <a:rPr lang="en-US" altLang="zh-CN" sz="2100" i="1">
                                  <a:latin typeface="Cambria Math" panose="02040503050406030204" pitchFamily="18" charset="0"/>
                                </a:rPr>
                              </m:ctrlPr>
                            </m:sSubSupPr>
                            <m:e>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𝟏</m:t>
                                      </m:r>
                                    </m:e>
                                    <m:sup>
                                      <m:r>
                                        <a:rPr lang="en-US" altLang="zh-CN" sz="2100" i="1">
                                          <a:latin typeface="Cambria Math" panose="02040503050406030204" pitchFamily="18" charset="0"/>
                                        </a:rPr>
                                        <m:t>⊤</m:t>
                                      </m:r>
                                    </m:sup>
                                  </m:sSup>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𝑿</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i="1">
                                          <a:latin typeface="Cambria Math" panose="02040503050406030204" pitchFamily="18" charset="0"/>
                                        </a:rPr>
                                        <m:t>𝑖</m:t>
                                      </m:r>
                                    </m:sub>
                                  </m:sSub>
                                </m:e>
                              </m:d>
                            </m:e>
                            <m:sub>
                              <m:r>
                                <a:rPr lang="en-US" altLang="zh-CN" sz="2100" i="1">
                                  <a:latin typeface="Cambria Math" panose="02040503050406030204" pitchFamily="18" charset="0"/>
                                </a:rPr>
                                <m:t>2</m:t>
                              </m:r>
                            </m:sub>
                            <m:sup>
                              <m:r>
                                <a:rPr lang="en-US" altLang="zh-CN" sz="2100" i="1">
                                  <a:latin typeface="Cambria Math" panose="02040503050406030204" pitchFamily="18" charset="0"/>
                                </a:rPr>
                                <m:t>2</m:t>
                              </m:r>
                            </m:sup>
                          </m:sSubSup>
                        </m:e>
                      </m:func>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590350" y="3726222"/>
                <a:ext cx="2917273" cy="64216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967988" y="3780139"/>
                <a:ext cx="2994660" cy="5656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ub>
                                  </m:sSub>
                                </m:sub>
                              </m:sSub>
                            </m:e>
                          </m:d>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67988" y="3780139"/>
                <a:ext cx="2994660" cy="56566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4915545" y="4368385"/>
                <a:ext cx="2994660" cy="5656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𝒙</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ub>
                                  </m:sSub>
                                </m:sub>
                              </m:sSub>
                            </m:e>
                          </m:d>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4915545" y="4368385"/>
                <a:ext cx="2994660" cy="56566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579449" y="4450577"/>
                <a:ext cx="2928174" cy="6421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i="1">
                                      <a:latin typeface="Cambria Math" panose="02040503050406030204" pitchFamily="18" charset="0"/>
                                    </a:rPr>
                                    <m:t>𝑖</m:t>
                                  </m:r>
                                </m:sub>
                              </m:sSub>
                            </m:lim>
                          </m:limLow>
                        </m:fName>
                        <m:e>
                          <m:sSubSup>
                            <m:sSubSupPr>
                              <m:ctrlPr>
                                <a:rPr lang="en-US" altLang="zh-CN" sz="2100" i="1">
                                  <a:latin typeface="Cambria Math" panose="02040503050406030204" pitchFamily="18" charset="0"/>
                                </a:rPr>
                              </m:ctrlPr>
                            </m:sSubSupPr>
                            <m:e>
                              <m:d>
                                <m:dPr>
                                  <m:begChr m:val="‖"/>
                                  <m:endChr m:val="‖"/>
                                  <m:ctrlPr>
                                    <a:rPr lang="en-US" altLang="zh-CN" sz="2100" i="1">
                                      <a:latin typeface="Cambria Math" panose="02040503050406030204" pitchFamily="18" charset="0"/>
                                    </a:rPr>
                                  </m:ctrlPr>
                                </m:dPr>
                                <m:e>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𝟏</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𝑿</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e>
                                  </m:d>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i="1">
                                          <a:latin typeface="Cambria Math" panose="02040503050406030204" pitchFamily="18" charset="0"/>
                                        </a:rPr>
                                        <m:t>𝑖</m:t>
                                      </m:r>
                                    </m:sub>
                                  </m:sSub>
                                </m:e>
                              </m:d>
                            </m:e>
                            <m:sub>
                              <m:r>
                                <a:rPr lang="en-US" altLang="zh-CN" sz="2100" i="1">
                                  <a:latin typeface="Cambria Math" panose="02040503050406030204" pitchFamily="18" charset="0"/>
                                </a:rPr>
                                <m:t>2</m:t>
                              </m:r>
                            </m:sub>
                            <m:sup>
                              <m:r>
                                <a:rPr lang="en-US" altLang="zh-CN" sz="2100" i="1">
                                  <a:latin typeface="Cambria Math" panose="02040503050406030204" pitchFamily="18" charset="0"/>
                                </a:rPr>
                                <m:t>2</m:t>
                              </m:r>
                            </m:sup>
                          </m:sSubSup>
                          <m:r>
                            <m:rPr>
                              <m:nor/>
                            </m:rPr>
                            <a:rPr lang="zh-CN" altLang="en-US" sz="2100" dirty="0"/>
                            <m:t> </m:t>
                          </m:r>
                        </m:e>
                      </m:func>
                    </m:oMath>
                  </m:oMathPara>
                </a14:m>
                <a:endParaRPr lang="zh-CN" altLang="en-US" sz="2100" dirty="0"/>
              </a:p>
            </p:txBody>
          </p:sp>
        </mc:Choice>
        <mc:Fallback xmlns="">
          <p:sp>
            <p:nvSpPr>
              <p:cNvPr id="14" name="矩形 13"/>
              <p:cNvSpPr>
                <a:spLocks noRot="1" noChangeAspect="1" noMove="1" noResize="1" noEditPoints="1" noAdjustHandles="1" noChangeArrowheads="1" noChangeShapeType="1" noTextEdit="1"/>
              </p:cNvSpPr>
              <p:nvPr/>
            </p:nvSpPr>
            <p:spPr>
              <a:xfrm>
                <a:off x="1579449" y="4450577"/>
                <a:ext cx="2928174" cy="64216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7129155" y="2662293"/>
                <a:ext cx="1562100" cy="4322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100" b="0" i="1" smtClean="0">
                              <a:latin typeface="Cambria Math" panose="02040503050406030204" pitchFamily="18" charset="0"/>
                            </a:rPr>
                          </m:ctrlPr>
                        </m:sSubSupPr>
                        <m:e>
                          <m:r>
                            <a:rPr lang="en-US" altLang="zh-CN" sz="2100" b="1" i="1" smtClean="0">
                              <a:latin typeface="Cambria Math" panose="02040503050406030204" pitchFamily="18" charset="0"/>
                            </a:rPr>
                            <m:t>𝒘</m:t>
                          </m:r>
                        </m:e>
                        <m:sub>
                          <m:r>
                            <a:rPr lang="en-US" altLang="zh-CN" sz="2100" b="0" i="1" smtClean="0">
                              <a:latin typeface="Cambria Math" panose="02040503050406030204" pitchFamily="18" charset="0"/>
                            </a:rPr>
                            <m:t>𝑖</m:t>
                          </m:r>
                        </m:sub>
                        <m:sup>
                          <m:r>
                            <a:rPr lang="en-US" altLang="zh-CN" sz="2100" b="0" i="1" smtClean="0">
                              <a:latin typeface="Cambria Math" panose="02040503050406030204" pitchFamily="18" charset="0"/>
                            </a:rPr>
                            <m:t>⊤</m:t>
                          </m:r>
                        </m:sup>
                      </m:sSubSup>
                      <m:r>
                        <a:rPr lang="en-US" altLang="zh-CN" sz="2100" b="1" i="1" smtClean="0">
                          <a:latin typeface="Cambria Math" panose="02040503050406030204" pitchFamily="18" charset="0"/>
                        </a:rPr>
                        <m:t>𝟏</m:t>
                      </m:r>
                      <m:r>
                        <a:rPr lang="en-US" altLang="zh-CN" sz="2100" b="0" i="1" smtClean="0">
                          <a:latin typeface="Cambria Math" panose="02040503050406030204" pitchFamily="18" charset="0"/>
                        </a:rPr>
                        <m:t>=1</m:t>
                      </m:r>
                    </m:oMath>
                  </m:oMathPara>
                </a14:m>
                <a:endParaRPr lang="zh-CN" altLang="en-US" sz="21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129155" y="2662293"/>
                <a:ext cx="1562100" cy="432298"/>
              </a:xfrm>
              <a:prstGeom prst="rect">
                <a:avLst/>
              </a:prstGeom>
              <a:blipFill>
                <a:blip r:embed="rId9"/>
                <a:stretch>
                  <a:fillRect b="-4225"/>
                </a:stretch>
              </a:blipFill>
            </p:spPr>
            <p:txBody>
              <a:bodyPr/>
              <a:lstStyle/>
              <a:p>
                <a:r>
                  <a:rPr lang="zh-CN" altLang="en-US">
                    <a:noFill/>
                  </a:rPr>
                  <a:t> </a:t>
                </a:r>
              </a:p>
            </p:txBody>
          </p:sp>
        </mc:Fallback>
      </mc:AlternateContent>
      <p:sp>
        <p:nvSpPr>
          <p:cNvPr id="16" name="右箭头 15"/>
          <p:cNvSpPr/>
          <p:nvPr/>
        </p:nvSpPr>
        <p:spPr>
          <a:xfrm>
            <a:off x="6758311" y="2785429"/>
            <a:ext cx="350520" cy="1860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矩形 16"/>
              <p:cNvSpPr/>
              <p:nvPr/>
            </p:nvSpPr>
            <p:spPr>
              <a:xfrm>
                <a:off x="2669459" y="5782720"/>
                <a:ext cx="4251228" cy="5202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𝟏</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𝑿</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e>
                          </m:d>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𝟏</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𝑿</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e>
                      </m:d>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r>
                        <a:rPr lang="en-US" altLang="zh-CN" sz="2100" i="1">
                          <a:latin typeface="Cambria Math" panose="02040503050406030204" pitchFamily="18" charset="0"/>
                        </a:rPr>
                        <m:t>𝜆</m:t>
                      </m:r>
                      <m:r>
                        <a:rPr lang="en-US" altLang="zh-CN" sz="2100" b="1" i="1">
                          <a:latin typeface="Cambria Math" panose="02040503050406030204" pitchFamily="18" charset="0"/>
                        </a:rPr>
                        <m:t>𝟏</m:t>
                      </m:r>
                    </m:oMath>
                  </m:oMathPara>
                </a14:m>
                <a:endParaRPr lang="en-US" altLang="zh-CN" sz="2100" b="1" dirty="0"/>
              </a:p>
            </p:txBody>
          </p:sp>
        </mc:Choice>
        <mc:Fallback xmlns="">
          <p:sp>
            <p:nvSpPr>
              <p:cNvPr id="17" name="矩形 16"/>
              <p:cNvSpPr>
                <a:spLocks noRot="1" noChangeAspect="1" noMove="1" noResize="1" noEditPoints="1" noAdjustHandles="1" noChangeArrowheads="1" noChangeShapeType="1" noTextEdit="1"/>
              </p:cNvSpPr>
              <p:nvPr/>
            </p:nvSpPr>
            <p:spPr>
              <a:xfrm>
                <a:off x="2669459" y="5782720"/>
                <a:ext cx="4251228" cy="520271"/>
              </a:xfrm>
              <a:prstGeom prst="rect">
                <a:avLst/>
              </a:prstGeom>
              <a:blipFill>
                <a:blip r:embed="rId10"/>
                <a:stretch>
                  <a:fillRect/>
                </a:stretch>
              </a:blipFill>
            </p:spPr>
            <p:txBody>
              <a:bodyPr/>
              <a:lstStyle/>
              <a:p>
                <a:r>
                  <a:rPr lang="zh-CN" altLang="en-US">
                    <a:noFill/>
                  </a:rPr>
                  <a:t> </a:t>
                </a:r>
              </a:p>
            </p:txBody>
          </p:sp>
        </mc:Fallback>
      </mc:AlternateContent>
      <p:sp>
        <p:nvSpPr>
          <p:cNvPr id="10" name="右箭头 9"/>
          <p:cNvSpPr/>
          <p:nvPr/>
        </p:nvSpPr>
        <p:spPr>
          <a:xfrm>
            <a:off x="899950" y="3909190"/>
            <a:ext cx="419100" cy="276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892593" y="4657828"/>
            <a:ext cx="419100" cy="276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145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2" grpId="0"/>
      <p:bldP spid="13" grpId="0"/>
      <p:bldP spid="14" grpId="0"/>
      <p:bldP spid="15" grpId="0"/>
      <p:bldP spid="16" grpId="0" animBg="1"/>
      <p:bldP spid="17" grpId="0"/>
      <p:bldP spid="10"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局部线性嵌入 </a:t>
            </a:r>
            <a:r>
              <a:rPr lang="en-US" altLang="zh-CN" dirty="0"/>
              <a:t>(Locally</a:t>
            </a:r>
            <a:r>
              <a:rPr lang="zh-CN" altLang="en-US" dirty="0"/>
              <a:t> </a:t>
            </a:r>
            <a:r>
              <a:rPr lang="en-US" altLang="zh-CN" dirty="0"/>
              <a:t>Linear</a:t>
            </a:r>
            <a:r>
              <a:rPr lang="zh-CN" altLang="en-US" dirty="0"/>
              <a:t> </a:t>
            </a:r>
            <a:r>
              <a:rPr lang="en-US" altLang="zh-CN" dirty="0"/>
              <a:t>Embedding</a:t>
            </a:r>
            <a:r>
              <a:rPr lang="zh-CN" altLang="en-US" dirty="0"/>
              <a:t>，</a:t>
            </a:r>
            <a:r>
              <a:rPr lang="en-US" altLang="zh-CN" dirty="0"/>
              <a:t>LLE)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2974280"/>
                <a:ext cx="7886700" cy="3440360"/>
              </a:xfrm>
            </p:spPr>
            <p:txBody>
              <a:bodyPr/>
              <a:lstStyle/>
              <a:p>
                <a:endParaRPr lang="en-US" altLang="zh-CN" b="0" i="1" dirty="0" smtClean="0">
                  <a:latin typeface="Cambria Math" panose="02040503050406030204" pitchFamily="18" charset="0"/>
                </a:endParaRP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𝑖𝑗</m:t>
                        </m:r>
                      </m:sub>
                    </m:sSub>
                  </m:oMath>
                </a14:m>
                <a:r>
                  <a:rPr lang="zh-CN" altLang="en-US" dirty="0" smtClean="0"/>
                  <a:t>的最终闭形式解为</a:t>
                </a: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2974280"/>
                <a:ext cx="7886700" cy="3440360"/>
              </a:xfrm>
              <a:blipFill>
                <a:blip r:embed="rId2"/>
                <a:stretch>
                  <a:fillRect l="-7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42151" y="1447692"/>
                <a:ext cx="4251228" cy="5202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𝟏</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𝑿</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e>
                          </m:d>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𝟏</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𝑿</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e>
                      </m:d>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r>
                        <a:rPr lang="en-US" altLang="zh-CN" sz="2100" i="1">
                          <a:latin typeface="Cambria Math" panose="02040503050406030204" pitchFamily="18" charset="0"/>
                        </a:rPr>
                        <m:t>𝜆</m:t>
                      </m:r>
                      <m:r>
                        <a:rPr lang="en-US" altLang="zh-CN" sz="2100" b="1" i="1">
                          <a:latin typeface="Cambria Math" panose="02040503050406030204" pitchFamily="18" charset="0"/>
                        </a:rPr>
                        <m:t>𝟏</m:t>
                      </m:r>
                    </m:oMath>
                  </m:oMathPara>
                </a14:m>
                <a:endParaRPr lang="en-US" altLang="zh-CN" sz="2100" b="1" dirty="0"/>
              </a:p>
            </p:txBody>
          </p:sp>
        </mc:Choice>
        <mc:Fallback xmlns="">
          <p:sp>
            <p:nvSpPr>
              <p:cNvPr id="7" name="矩形 6"/>
              <p:cNvSpPr>
                <a:spLocks noRot="1" noChangeAspect="1" noMove="1" noResize="1" noEditPoints="1" noAdjustHandles="1" noChangeArrowheads="1" noChangeShapeType="1" noTextEdit="1"/>
              </p:cNvSpPr>
              <p:nvPr/>
            </p:nvSpPr>
            <p:spPr>
              <a:xfrm>
                <a:off x="442151" y="1447692"/>
                <a:ext cx="4251228" cy="52027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526502" y="2198024"/>
                <a:ext cx="2938818" cy="465512"/>
              </a:xfrm>
              <a:prstGeom prst="rect">
                <a:avLst/>
              </a:prstGeom>
            </p:spPr>
            <p:txBody>
              <a:bodyPr wrap="none">
                <a:spAutoFit/>
              </a:bodyPr>
              <a:lstStyle/>
              <a:p>
                <a:r>
                  <a:rPr lang="zh-CN" altLang="en-US" dirty="0"/>
                  <a:t>令</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𝑗𝑘</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oMath>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526502" y="2198024"/>
                <a:ext cx="2938818" cy="465512"/>
              </a:xfrm>
              <a:prstGeom prst="rect">
                <a:avLst/>
              </a:prstGeom>
              <a:blipFill>
                <a:blip r:embed="rId4"/>
                <a:stretch>
                  <a:fillRect l="-1656" b="-15789"/>
                </a:stretch>
              </a:blipFill>
            </p:spPr>
            <p:txBody>
              <a:bodyPr/>
              <a:lstStyle/>
              <a:p>
                <a:r>
                  <a:rPr lang="zh-CN" altLang="en-US">
                    <a:noFill/>
                  </a:rPr>
                  <a:t> </a:t>
                </a:r>
              </a:p>
            </p:txBody>
          </p:sp>
        </mc:Fallback>
      </mc:AlternateContent>
      <p:sp>
        <p:nvSpPr>
          <p:cNvPr id="9" name="右箭头 8"/>
          <p:cNvSpPr/>
          <p:nvPr/>
        </p:nvSpPr>
        <p:spPr>
          <a:xfrm>
            <a:off x="5394960" y="1599979"/>
            <a:ext cx="396240" cy="304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6019800" y="1552465"/>
                <a:ext cx="1373966"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smtClean="0">
                          <a:latin typeface="Cambria Math" panose="02040503050406030204" pitchFamily="18" charset="0"/>
                        </a:rPr>
                        <m:t>𝑪</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r>
                        <a:rPr lang="en-US" altLang="zh-CN" sz="2100" i="1">
                          <a:latin typeface="Cambria Math" panose="02040503050406030204" pitchFamily="18" charset="0"/>
                        </a:rPr>
                        <m:t>𝜆</m:t>
                      </m:r>
                      <m:r>
                        <a:rPr lang="en-US" altLang="zh-CN" sz="2100" b="1" i="1">
                          <a:latin typeface="Cambria Math" panose="02040503050406030204" pitchFamily="18" charset="0"/>
                        </a:rPr>
                        <m:t>𝟏</m:t>
                      </m:r>
                    </m:oMath>
                  </m:oMathPara>
                </a14:m>
                <a:endParaRPr lang="en-US" altLang="zh-CN" sz="2100" b="1" dirty="0"/>
              </a:p>
            </p:txBody>
          </p:sp>
        </mc:Choice>
        <mc:Fallback xmlns="">
          <p:sp>
            <p:nvSpPr>
              <p:cNvPr id="10" name="矩形 9"/>
              <p:cNvSpPr>
                <a:spLocks noRot="1" noChangeAspect="1" noMove="1" noResize="1" noEditPoints="1" noAdjustHandles="1" noChangeArrowheads="1" noChangeShapeType="1" noTextEdit="1"/>
              </p:cNvSpPr>
              <p:nvPr/>
            </p:nvSpPr>
            <p:spPr>
              <a:xfrm>
                <a:off x="6019800" y="1552465"/>
                <a:ext cx="1373966" cy="415498"/>
              </a:xfrm>
              <a:prstGeom prst="rect">
                <a:avLst/>
              </a:prstGeom>
              <a:blipFill>
                <a:blip r:embed="rId5"/>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039018" y="2174227"/>
                <a:ext cx="1642373"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𝒘</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r>
                        <a:rPr lang="en-US" altLang="zh-CN" sz="2100" i="1">
                          <a:latin typeface="Cambria Math" panose="02040503050406030204" pitchFamily="18" charset="0"/>
                        </a:rPr>
                        <m:t>𝜆</m:t>
                      </m:r>
                      <m:sSup>
                        <m:sSupPr>
                          <m:ctrlPr>
                            <a:rPr lang="en-US" altLang="zh-CN" sz="2100" b="1" i="1">
                              <a:latin typeface="Cambria Math" panose="02040503050406030204" pitchFamily="18" charset="0"/>
                            </a:rPr>
                          </m:ctrlPr>
                        </m:sSupPr>
                        <m:e>
                          <m:r>
                            <a:rPr lang="en-US" altLang="zh-CN" sz="2100" b="1" i="1">
                              <a:latin typeface="Cambria Math" panose="02040503050406030204" pitchFamily="18" charset="0"/>
                            </a:rPr>
                            <m:t>𝑪</m:t>
                          </m:r>
                        </m:e>
                        <m:sup>
                          <m:r>
                            <a:rPr lang="en-US" altLang="zh-CN" sz="2100" i="1">
                              <a:latin typeface="Cambria Math" panose="02040503050406030204" pitchFamily="18" charset="0"/>
                            </a:rPr>
                            <m:t>−1</m:t>
                          </m:r>
                        </m:sup>
                      </m:sSup>
                      <m:r>
                        <a:rPr lang="en-US" altLang="zh-CN" sz="2100" b="1" i="1">
                          <a:latin typeface="Cambria Math" panose="02040503050406030204" pitchFamily="18" charset="0"/>
                        </a:rPr>
                        <m:t>𝟏</m:t>
                      </m:r>
                    </m:oMath>
                  </m:oMathPara>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7039018" y="2174227"/>
                <a:ext cx="1642373" cy="415498"/>
              </a:xfrm>
              <a:prstGeom prst="rect">
                <a:avLst/>
              </a:prstGeom>
              <a:blipFill>
                <a:blip r:embed="rId6"/>
                <a:stretch>
                  <a:fillRect b="-2941"/>
                </a:stretch>
              </a:blipFill>
            </p:spPr>
            <p:txBody>
              <a:bodyPr/>
              <a:lstStyle/>
              <a:p>
                <a:r>
                  <a:rPr lang="zh-CN" altLang="en-US">
                    <a:noFill/>
                  </a:rPr>
                  <a:t> </a:t>
                </a:r>
              </a:p>
            </p:txBody>
          </p:sp>
        </mc:Fallback>
      </mc:AlternateContent>
      <p:sp>
        <p:nvSpPr>
          <p:cNvPr id="12" name="右箭头 11"/>
          <p:cNvSpPr/>
          <p:nvPr/>
        </p:nvSpPr>
        <p:spPr>
          <a:xfrm>
            <a:off x="6576060" y="2278707"/>
            <a:ext cx="396240" cy="304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4037698" y="3171091"/>
                <a:ext cx="2195858" cy="898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i="1">
                              <a:latin typeface="Cambria Math" panose="02040503050406030204" pitchFamily="18" charset="0"/>
                            </a:rPr>
                            <m:t>𝑤</m:t>
                          </m:r>
                        </m:e>
                        <m:sub>
                          <m:r>
                            <a:rPr lang="en-US" altLang="zh-CN" sz="2100" i="1">
                              <a:latin typeface="Cambria Math" panose="02040503050406030204" pitchFamily="18" charset="0"/>
                            </a:rPr>
                            <m:t>𝑖𝑗</m:t>
                          </m:r>
                        </m:sub>
                      </m:sSub>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nary>
                            <m:naryPr>
                              <m:chr m:val="∑"/>
                              <m:supHide m:val="on"/>
                              <m:ctrlPr>
                                <a:rPr lang="en-US" altLang="zh-CN" sz="2100" i="1">
                                  <a:latin typeface="Cambria Math" panose="02040503050406030204" pitchFamily="18" charset="0"/>
                                </a:rPr>
                              </m:ctrlPr>
                            </m:naryPr>
                            <m:sub>
                              <m:r>
                                <a:rPr lang="en-US" altLang="zh-CN" sz="2100" i="1">
                                  <a:latin typeface="Cambria Math" panose="02040503050406030204" pitchFamily="18" charset="0"/>
                                </a:rPr>
                                <m:t>𝑘</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𝑄</m:t>
                                  </m:r>
                                </m:e>
                                <m:sub>
                                  <m:r>
                                    <a:rPr lang="en-US" altLang="zh-CN" sz="2100" i="1">
                                      <a:latin typeface="Cambria Math" panose="02040503050406030204" pitchFamily="18" charset="0"/>
                                    </a:rPr>
                                    <m:t>𝑖</m:t>
                                  </m:r>
                                </m:sub>
                              </m:sSub>
                            </m:sub>
                            <m:sup/>
                            <m:e>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𝐶</m:t>
                                  </m:r>
                                </m:e>
                                <m:sub>
                                  <m:r>
                                    <a:rPr lang="en-US" altLang="zh-CN" sz="2100" i="1">
                                      <a:latin typeface="Cambria Math" panose="02040503050406030204" pitchFamily="18" charset="0"/>
                                    </a:rPr>
                                    <m:t>𝑗𝑘</m:t>
                                  </m:r>
                                </m:sub>
                                <m:sup>
                                  <m:r>
                                    <a:rPr lang="en-US" altLang="zh-CN" sz="2100" i="1">
                                      <a:latin typeface="Cambria Math" panose="02040503050406030204" pitchFamily="18" charset="0"/>
                                    </a:rPr>
                                    <m:t>−1</m:t>
                                  </m:r>
                                </m:sup>
                              </m:sSubSup>
                            </m:e>
                          </m:nary>
                        </m:num>
                        <m:den>
                          <m:nary>
                            <m:naryPr>
                              <m:chr m:val="∑"/>
                              <m:supHide m:val="on"/>
                              <m:ctrlPr>
                                <a:rPr lang="en-US" altLang="zh-CN" sz="2100" i="1">
                                  <a:latin typeface="Cambria Math" panose="02040503050406030204" pitchFamily="18" charset="0"/>
                                </a:rPr>
                              </m:ctrlPr>
                            </m:naryPr>
                            <m:sub>
                              <m:r>
                                <a:rPr lang="en-US" altLang="zh-CN" sz="2100" i="1">
                                  <a:latin typeface="Cambria Math" panose="02040503050406030204" pitchFamily="18" charset="0"/>
                                </a:rPr>
                                <m:t>𝑙</m:t>
                              </m:r>
                              <m:r>
                                <a:rPr lang="en-US" altLang="zh-CN" sz="2100" i="1">
                                  <a:latin typeface="Cambria Math" panose="02040503050406030204" pitchFamily="18" charset="0"/>
                                </a:rPr>
                                <m:t>,</m:t>
                              </m:r>
                              <m:r>
                                <a:rPr lang="en-US" altLang="zh-CN" sz="2100" i="1">
                                  <a:latin typeface="Cambria Math" panose="02040503050406030204" pitchFamily="18" charset="0"/>
                                </a:rPr>
                                <m:t>𝑠</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𝑄</m:t>
                                  </m:r>
                                </m:e>
                                <m:sub>
                                  <m:r>
                                    <a:rPr lang="en-US" altLang="zh-CN" sz="2100" i="1">
                                      <a:latin typeface="Cambria Math" panose="02040503050406030204" pitchFamily="18" charset="0"/>
                                    </a:rPr>
                                    <m:t>𝑖</m:t>
                                  </m:r>
                                </m:sub>
                              </m:sSub>
                            </m:sub>
                            <m:sup/>
                            <m:e>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𝐶</m:t>
                                  </m:r>
                                </m:e>
                                <m:sub>
                                  <m:r>
                                    <a:rPr lang="en-US" altLang="zh-CN" sz="2100" b="0" i="1" smtClean="0">
                                      <a:latin typeface="Cambria Math" panose="02040503050406030204" pitchFamily="18" charset="0"/>
                                    </a:rPr>
                                    <m:t>𝑙𝑠</m:t>
                                  </m:r>
                                </m:sub>
                                <m:sup>
                                  <m:r>
                                    <a:rPr lang="en-US" altLang="zh-CN" sz="2100" i="1">
                                      <a:latin typeface="Cambria Math" panose="02040503050406030204" pitchFamily="18" charset="0"/>
                                    </a:rPr>
                                    <m:t>−1</m:t>
                                  </m:r>
                                </m:sup>
                              </m:sSubSup>
                            </m:e>
                          </m:nary>
                        </m:den>
                      </m:f>
                    </m:oMath>
                  </m:oMathPara>
                </a14:m>
                <a:endParaRPr lang="zh-CN" altLang="en-US" sz="2100" dirty="0"/>
              </a:p>
            </p:txBody>
          </p:sp>
        </mc:Choice>
        <mc:Fallback xmlns="">
          <p:sp>
            <p:nvSpPr>
              <p:cNvPr id="13" name="矩形 12"/>
              <p:cNvSpPr>
                <a:spLocks noRot="1" noChangeAspect="1" noMove="1" noResize="1" noEditPoints="1" noAdjustHandles="1" noChangeArrowheads="1" noChangeShapeType="1" noTextEdit="1"/>
              </p:cNvSpPr>
              <p:nvPr/>
            </p:nvSpPr>
            <p:spPr>
              <a:xfrm>
                <a:off x="4037698" y="3171091"/>
                <a:ext cx="2195858" cy="89838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145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P spid="12"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局部线性嵌入 </a:t>
            </a:r>
            <a:r>
              <a:rPr lang="en-US" altLang="zh-CN" dirty="0"/>
              <a:t>(Locally</a:t>
            </a:r>
            <a:r>
              <a:rPr lang="zh-CN" altLang="en-US" dirty="0"/>
              <a:t> </a:t>
            </a:r>
            <a:r>
              <a:rPr lang="en-US" altLang="zh-CN" dirty="0"/>
              <a:t>Linear</a:t>
            </a:r>
            <a:r>
              <a:rPr lang="zh-CN" altLang="en-US" dirty="0"/>
              <a:t> </a:t>
            </a:r>
            <a:r>
              <a:rPr lang="en-US" altLang="zh-CN" dirty="0"/>
              <a:t>Embedding</a:t>
            </a:r>
            <a:r>
              <a:rPr lang="zh-CN" altLang="en-US" dirty="0"/>
              <a:t>，</a:t>
            </a:r>
            <a:r>
              <a:rPr lang="en-US" altLang="zh-CN" dirty="0"/>
              <a:t>LLE)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LLE</a:t>
                </a:r>
                <a:r>
                  <a:rPr lang="zh-CN" altLang="en-US" dirty="0"/>
                  <a:t>在低维空间中</a:t>
                </a:r>
                <a:r>
                  <a:rPr lang="zh-CN" altLang="en-US" dirty="0" smtClean="0"/>
                  <a:t>保持</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𝑖</m:t>
                        </m:r>
                      </m:sub>
                    </m:sSub>
                  </m:oMath>
                </a14:m>
                <a:r>
                  <a:rPr lang="zh-CN" altLang="en-US" dirty="0" smtClean="0"/>
                  <a:t>不变</a:t>
                </a:r>
                <a:r>
                  <a:rPr lang="zh-CN" altLang="en-US" dirty="0"/>
                  <a:t>，于是</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𝑖</m:t>
                        </m:r>
                      </m:sub>
                    </m:sSub>
                  </m:oMath>
                </a14:m>
                <a:r>
                  <a:rPr lang="zh-CN" altLang="en-US" dirty="0"/>
                  <a:t>对应的低维空间坐标</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𝒛</m:t>
                        </m:r>
                      </m:e>
                      <m:sub>
                        <m:r>
                          <a:rPr lang="en-US" altLang="zh-CN" b="0" i="1" dirty="0" smtClean="0">
                            <a:latin typeface="Cambria Math" panose="02040503050406030204" pitchFamily="18" charset="0"/>
                          </a:rPr>
                          <m:t>𝑖</m:t>
                        </m:r>
                      </m:sub>
                    </m:sSub>
                  </m:oMath>
                </a14:m>
                <a:r>
                  <a:rPr lang="zh-CN" altLang="en-US" dirty="0"/>
                  <a:t>可通过下式求解：</a:t>
                </a:r>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33</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941711" y="2280862"/>
                <a:ext cx="3785715" cy="1063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100" i="1" smtClean="0">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𝑚</m:t>
                                  </m:r>
                                </m:sub>
                              </m:sSub>
                            </m:lim>
                          </m:limLow>
                        </m:fName>
                        <m:e>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sSubSup>
                                <m:sSubSupPr>
                                  <m:ctrlPr>
                                    <a:rPr lang="en-US" altLang="zh-CN" sz="2100" i="1">
                                      <a:latin typeface="Cambria Math" panose="02040503050406030204" pitchFamily="18" charset="0"/>
                                    </a:rPr>
                                  </m:ctrlPr>
                                </m:sSubSupPr>
                                <m:e>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r>
                                            <a:rPr lang="en-US" altLang="zh-CN" sz="2100" i="1">
                                              <a:latin typeface="Cambria Math" panose="02040503050406030204" pitchFamily="18" charset="0"/>
                                            </a:rPr>
                                            <m:t>𝑗</m:t>
                                          </m:r>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𝑄</m:t>
                                              </m:r>
                                            </m:e>
                                            <m:sub>
                                              <m:r>
                                                <a:rPr lang="en-US" altLang="zh-CN" sz="2100" b="0" i="1" smtClean="0">
                                                  <a:latin typeface="Cambria Math" panose="02040503050406030204" pitchFamily="18" charset="0"/>
                                                </a:rPr>
                                                <m:t>𝑖</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𝑤</m:t>
                                              </m:r>
                                            </m:e>
                                            <m:sub>
                                              <m:r>
                                                <a:rPr lang="en-US" altLang="zh-CN" sz="2100" i="1">
                                                  <a:latin typeface="Cambria Math" panose="02040503050406030204" pitchFamily="18" charset="0"/>
                                                </a:rPr>
                                                <m:t>𝑖𝑗</m:t>
                                              </m:r>
                                            </m:sub>
                                          </m:sSub>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𝑗</m:t>
                                              </m:r>
                                            </m:sub>
                                          </m:sSub>
                                        </m:e>
                                      </m:nary>
                                    </m:e>
                                  </m:d>
                                </m:e>
                                <m:sub>
                                  <m:r>
                                    <a:rPr lang="en-US" altLang="zh-CN" sz="2100" i="1">
                                      <a:latin typeface="Cambria Math" panose="02040503050406030204" pitchFamily="18" charset="0"/>
                                    </a:rPr>
                                    <m:t>2</m:t>
                                  </m:r>
                                </m:sub>
                                <m:sup>
                                  <m:r>
                                    <a:rPr lang="en-US" altLang="zh-CN" sz="2100" i="1">
                                      <a:latin typeface="Cambria Math" panose="02040503050406030204" pitchFamily="18" charset="0"/>
                                    </a:rPr>
                                    <m:t>2</m:t>
                                  </m:r>
                                </m:sup>
                              </m:sSubSup>
                            </m:e>
                          </m:nary>
                        </m:e>
                      </m:func>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941711" y="2280862"/>
                <a:ext cx="3785715" cy="106336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727426" y="2369668"/>
                <a:ext cx="2513765"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nary>
                        <m:naryPr>
                          <m:chr m:val="∑"/>
                          <m:ctrlPr>
                            <a:rPr lang="en-US" altLang="zh-CN" sz="2100" i="1" smtClean="0">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𝑚</m:t>
                          </m:r>
                        </m:sup>
                        <m:e>
                          <m:sSubSup>
                            <m:sSubSupPr>
                              <m:ctrlPr>
                                <a:rPr lang="en-US" altLang="zh-CN" sz="2100" i="1">
                                  <a:latin typeface="Cambria Math" panose="02040503050406030204" pitchFamily="18" charset="0"/>
                                </a:rPr>
                              </m:ctrlPr>
                            </m:sSubSupPr>
                            <m:e>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1" i="1" smtClean="0">
                                          <a:latin typeface="Cambria Math" panose="02040503050406030204" pitchFamily="18" charset="0"/>
                                        </a:rPr>
                                        <m:t>𝒁</m:t>
                                      </m:r>
                                    </m:e>
                                    <m:sup>
                                      <m:r>
                                        <a:rPr lang="en-US" altLang="zh-CN" sz="2100" b="0" i="1" smtClean="0">
                                          <a:latin typeface="Cambria Math" panose="02040503050406030204" pitchFamily="18" charset="0"/>
                                        </a:rPr>
                                        <m:t>⊤</m:t>
                                      </m:r>
                                    </m:sup>
                                  </m:sSup>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𝑾</m:t>
                                      </m:r>
                                    </m:e>
                                    <m:sub>
                                      <m:r>
                                        <a:rPr lang="en-US" altLang="zh-CN" sz="2100" b="0" i="1" smtClean="0">
                                          <a:latin typeface="Cambria Math" panose="02040503050406030204" pitchFamily="18" charset="0"/>
                                        </a:rPr>
                                        <m:t>𝑖</m:t>
                                      </m:r>
                                    </m:sub>
                                  </m:sSub>
                                </m:e>
                              </m:d>
                            </m:e>
                            <m:sub>
                              <m:r>
                                <a:rPr lang="en-US" altLang="zh-CN" sz="2100" i="1">
                                  <a:latin typeface="Cambria Math" panose="02040503050406030204" pitchFamily="18" charset="0"/>
                                </a:rPr>
                                <m:t>2</m:t>
                              </m:r>
                            </m:sub>
                            <m:sup>
                              <m:r>
                                <a:rPr lang="en-US" altLang="zh-CN" sz="2100" i="1">
                                  <a:latin typeface="Cambria Math" panose="02040503050406030204" pitchFamily="18" charset="0"/>
                                </a:rPr>
                                <m:t>2</m:t>
                              </m:r>
                            </m:sup>
                          </m:sSubSup>
                        </m:e>
                      </m:nary>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4727426" y="2369668"/>
                <a:ext cx="2513765" cy="97456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727426" y="3643015"/>
                <a:ext cx="2178930" cy="420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sSubSup>
                        <m:sSubSupPr>
                          <m:ctrlPr>
                            <a:rPr lang="en-US" altLang="zh-CN" sz="2100" i="1">
                              <a:latin typeface="Cambria Math" panose="02040503050406030204" pitchFamily="18" charset="0"/>
                            </a:rPr>
                          </m:ctrlPr>
                        </m:sSubSupPr>
                        <m:e>
                          <m:d>
                            <m:dPr>
                              <m:begChr m:val="‖"/>
                              <m:endChr m:val="‖"/>
                              <m:ctrlPr>
                                <a:rPr lang="en-US" altLang="zh-CN" sz="2100" i="1">
                                  <a:latin typeface="Cambria Math" panose="02040503050406030204" pitchFamily="18" charset="0"/>
                                </a:rPr>
                              </m:ctrlPr>
                            </m:dPr>
                            <m:e>
                              <m:sSup>
                                <m:sSupPr>
                                  <m:ctrlPr>
                                    <a:rPr lang="en-US" altLang="zh-CN" sz="2100" b="1" i="1" smtClean="0">
                                      <a:latin typeface="Cambria Math" panose="02040503050406030204" pitchFamily="18" charset="0"/>
                                    </a:rPr>
                                  </m:ctrlPr>
                                </m:sSupPr>
                                <m:e>
                                  <m:r>
                                    <a:rPr lang="en-US" altLang="zh-CN" sz="2100" b="1" i="1">
                                      <a:latin typeface="Cambria Math" panose="02040503050406030204" pitchFamily="18" charset="0"/>
                                    </a:rPr>
                                    <m:t>𝒁</m:t>
                                  </m:r>
                                </m:e>
                                <m:sup>
                                  <m:r>
                                    <a:rPr lang="en-US" altLang="zh-CN" sz="2100" b="1" i="1" smtClean="0">
                                      <a:latin typeface="Cambria Math" panose="02040503050406030204" pitchFamily="18" charset="0"/>
                                    </a:rPr>
                                    <m:t>⊤</m:t>
                                  </m:r>
                                </m:sup>
                              </m:sSup>
                              <m:r>
                                <a:rPr lang="en-US" altLang="zh-CN" sz="2100" i="1">
                                  <a:latin typeface="Cambria Math" panose="02040503050406030204" pitchFamily="18" charset="0"/>
                                </a:rPr>
                                <m:t>−</m:t>
                              </m:r>
                              <m:sSup>
                                <m:sSupPr>
                                  <m:ctrlPr>
                                    <a:rPr lang="en-US" altLang="zh-CN" sz="2100" i="1" smtClean="0">
                                      <a:latin typeface="Cambria Math" panose="02040503050406030204" pitchFamily="18" charset="0"/>
                                    </a:rPr>
                                  </m:ctrlPr>
                                </m:sSupPr>
                                <m:e>
                                  <m:r>
                                    <a:rPr lang="en-US" altLang="zh-CN" sz="2100" b="1" i="1">
                                      <a:latin typeface="Cambria Math" panose="02040503050406030204" pitchFamily="18" charset="0"/>
                                    </a:rPr>
                                    <m:t>𝒁</m:t>
                                  </m:r>
                                </m:e>
                                <m:sup>
                                  <m:r>
                                    <a:rPr lang="en-US" altLang="zh-CN" sz="2100" i="1">
                                      <a:latin typeface="Cambria Math" panose="02040503050406030204" pitchFamily="18" charset="0"/>
                                    </a:rPr>
                                    <m:t>⊤</m:t>
                                  </m:r>
                                </m:sup>
                              </m:sSup>
                              <m:r>
                                <a:rPr lang="en-US" altLang="zh-CN" sz="2100" b="1" i="1">
                                  <a:latin typeface="Cambria Math" panose="02040503050406030204" pitchFamily="18" charset="0"/>
                                </a:rPr>
                                <m:t>𝑾</m:t>
                              </m:r>
                            </m:e>
                          </m:d>
                        </m:e>
                        <m:sub>
                          <m:r>
                            <a:rPr lang="en-US" altLang="zh-CN" sz="2100" b="0" i="1" smtClean="0">
                              <a:latin typeface="Cambria Math" panose="02040503050406030204" pitchFamily="18" charset="0"/>
                            </a:rPr>
                            <m:t>𝐹</m:t>
                          </m:r>
                        </m:sub>
                        <m:sup>
                          <m:r>
                            <a:rPr lang="en-US" altLang="zh-CN" sz="2100" i="1">
                              <a:latin typeface="Cambria Math" panose="02040503050406030204" pitchFamily="18" charset="0"/>
                            </a:rPr>
                            <m:t>2</m:t>
                          </m:r>
                        </m:sup>
                      </m:sSubSup>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4727426" y="3643015"/>
                <a:ext cx="2178930" cy="420051"/>
              </a:xfrm>
              <a:prstGeom prst="rect">
                <a:avLst/>
              </a:prstGeom>
              <a:blipFill>
                <a:blip r:embed="rId5"/>
                <a:stretch>
                  <a:fillRect b="-28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156537" y="3174242"/>
                <a:ext cx="1641090" cy="441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b="1" i="1" smtClean="0">
                              <a:latin typeface="Cambria Math" panose="02040503050406030204" pitchFamily="18" charset="0"/>
                            </a:rPr>
                          </m:ctrlPr>
                        </m:sSubPr>
                        <m:e>
                          <m:d>
                            <m:dPr>
                              <m:ctrlPr>
                                <a:rPr lang="en-US" altLang="zh-CN" sz="2100" b="1" i="1" smtClean="0">
                                  <a:latin typeface="Cambria Math" panose="02040503050406030204" pitchFamily="18" charset="0"/>
                                </a:rPr>
                              </m:ctrlPr>
                            </m:dPr>
                            <m:e>
                              <m:r>
                                <a:rPr lang="en-US" altLang="zh-CN" sz="2100" b="1" i="1">
                                  <a:latin typeface="Cambria Math" panose="02040503050406030204" pitchFamily="18" charset="0"/>
                                </a:rPr>
                                <m:t>𝑾</m:t>
                              </m:r>
                            </m:e>
                          </m:d>
                        </m:e>
                        <m:sub>
                          <m:r>
                            <a:rPr lang="en-US" altLang="zh-CN" sz="2100" b="0" i="1" smtClean="0">
                              <a:latin typeface="Cambria Math" panose="02040503050406030204" pitchFamily="18" charset="0"/>
                            </a:rPr>
                            <m:t>𝑖𝑗</m:t>
                          </m:r>
                        </m:sub>
                      </m:sSub>
                      <m:r>
                        <a:rPr lang="en-US" altLang="zh-CN" sz="2100" b="1" i="1" smtClean="0">
                          <a:latin typeface="Cambria Math" panose="02040503050406030204" pitchFamily="18" charset="0"/>
                        </a:rPr>
                        <m:t>=</m:t>
                      </m:r>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𝑤</m:t>
                          </m:r>
                        </m:e>
                        <m:sub>
                          <m:r>
                            <a:rPr lang="en-US" altLang="zh-CN" sz="2100" b="0" i="1" smtClean="0">
                              <a:latin typeface="Cambria Math" panose="02040503050406030204" pitchFamily="18" charset="0"/>
                            </a:rPr>
                            <m:t>𝑖𝑗</m:t>
                          </m:r>
                        </m:sub>
                      </m:sSub>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7156537" y="3174242"/>
                <a:ext cx="1641090" cy="441468"/>
              </a:xfrm>
              <a:prstGeom prst="rect">
                <a:avLst/>
              </a:prstGeom>
              <a:blipFill>
                <a:blip r:embed="rId6"/>
                <a:stretch>
                  <a:fillRect b="-9722"/>
                </a:stretch>
              </a:blipFill>
            </p:spPr>
            <p:txBody>
              <a:bodyPr/>
              <a:lstStyle/>
              <a:p>
                <a:r>
                  <a:rPr lang="zh-CN" altLang="en-US">
                    <a:noFill/>
                  </a:rPr>
                  <a:t> </a:t>
                </a:r>
              </a:p>
            </p:txBody>
          </p:sp>
        </mc:Fallback>
      </mc:AlternateContent>
      <p:sp>
        <p:nvSpPr>
          <p:cNvPr id="11" name="右箭头 10"/>
          <p:cNvSpPr/>
          <p:nvPr/>
        </p:nvSpPr>
        <p:spPr>
          <a:xfrm>
            <a:off x="717342" y="4573051"/>
            <a:ext cx="510094" cy="388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1509713" y="4505325"/>
                <a:ext cx="5769913" cy="5236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sz="2100" b="0" i="1" smtClean="0">
                              <a:latin typeface="Cambria Math" panose="02040503050406030204" pitchFamily="18" charset="0"/>
                            </a:rPr>
                          </m:ctrlPr>
                        </m:limLowPr>
                        <m:e>
                          <m:r>
                            <m:rPr>
                              <m:sty m:val="p"/>
                            </m:rPr>
                            <a:rPr lang="en-US" altLang="zh-CN" sz="2100" smtClean="0">
                              <a:latin typeface="Cambria Math" panose="02040503050406030204" pitchFamily="18" charset="0"/>
                            </a:rPr>
                            <m:t>min</m:t>
                          </m:r>
                        </m:e>
                        <m:lim>
                          <m:r>
                            <a:rPr lang="en-US" altLang="zh-CN" sz="2100" b="1" i="1" smtClean="0">
                              <a:latin typeface="Cambria Math" panose="02040503050406030204" pitchFamily="18" charset="0"/>
                            </a:rPr>
                            <m:t>𝑾</m:t>
                          </m:r>
                        </m:lim>
                      </m:limLow>
                      <m:sSubSup>
                        <m:sSubSupPr>
                          <m:ctrlPr>
                            <a:rPr lang="en-US" altLang="zh-CN" sz="2100" i="1">
                              <a:latin typeface="Cambria Math" panose="02040503050406030204" pitchFamily="18" charset="0"/>
                            </a:rPr>
                          </m:ctrlPr>
                        </m:sSubSupPr>
                        <m:e>
                          <m:d>
                            <m:dPr>
                              <m:begChr m:val="‖"/>
                              <m:endChr m:val="‖"/>
                              <m:ctrlPr>
                                <a:rPr lang="en-US" altLang="zh-CN" sz="2100" i="1">
                                  <a:latin typeface="Cambria Math" panose="02040503050406030204" pitchFamily="18" charset="0"/>
                                </a:rPr>
                              </m:ctrlPr>
                            </m:dPr>
                            <m:e>
                              <m:sSup>
                                <m:sSupPr>
                                  <m:ctrlPr>
                                    <a:rPr lang="en-US" altLang="zh-CN" sz="2100" b="1" i="1">
                                      <a:latin typeface="Cambria Math" panose="02040503050406030204" pitchFamily="18" charset="0"/>
                                    </a:rPr>
                                  </m:ctrlPr>
                                </m:sSupPr>
                                <m:e>
                                  <m:r>
                                    <a:rPr lang="en-US" altLang="zh-CN" sz="2100" b="1" i="1">
                                      <a:latin typeface="Cambria Math" panose="02040503050406030204" pitchFamily="18" charset="0"/>
                                    </a:rPr>
                                    <m:t>𝒁</m:t>
                                  </m:r>
                                </m:e>
                                <m:sup>
                                  <m:r>
                                    <a:rPr lang="en-US" altLang="zh-CN" sz="2100" b="1" i="1">
                                      <a:latin typeface="Cambria Math" panose="02040503050406030204" pitchFamily="18" charset="0"/>
                                    </a:rPr>
                                    <m:t>⊤</m:t>
                                  </m:r>
                                </m:sup>
                              </m:sSup>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i="1">
                                      <a:latin typeface="Cambria Math" panose="02040503050406030204" pitchFamily="18" charset="0"/>
                                    </a:rPr>
                                    <m:t>𝒁</m:t>
                                  </m:r>
                                </m:e>
                                <m:sup>
                                  <m:r>
                                    <a:rPr lang="en-US" altLang="zh-CN" sz="2100" i="1">
                                      <a:latin typeface="Cambria Math" panose="02040503050406030204" pitchFamily="18" charset="0"/>
                                    </a:rPr>
                                    <m:t>⊤</m:t>
                                  </m:r>
                                </m:sup>
                              </m:sSup>
                              <m:r>
                                <a:rPr lang="en-US" altLang="zh-CN" sz="2100" b="1" i="1">
                                  <a:latin typeface="Cambria Math" panose="02040503050406030204" pitchFamily="18" charset="0"/>
                                </a:rPr>
                                <m:t>𝑾</m:t>
                              </m:r>
                            </m:e>
                          </m:d>
                        </m:e>
                        <m:sub>
                          <m:r>
                            <a:rPr lang="en-US" altLang="zh-CN" sz="2100" i="1">
                              <a:latin typeface="Cambria Math" panose="02040503050406030204" pitchFamily="18" charset="0"/>
                            </a:rPr>
                            <m:t>𝐹</m:t>
                          </m:r>
                        </m:sub>
                        <m:sup>
                          <m:r>
                            <a:rPr lang="en-US" altLang="zh-CN" sz="2100" i="1">
                              <a:latin typeface="Cambria Math" panose="02040503050406030204" pitchFamily="18" charset="0"/>
                            </a:rPr>
                            <m:t>2</m:t>
                          </m:r>
                        </m:sup>
                      </m:sSubSup>
                      <m:r>
                        <a:rPr lang="en-US" altLang="zh-CN" sz="2100" b="0" i="1" smtClean="0">
                          <a:latin typeface="Cambria Math" panose="02040503050406030204" pitchFamily="18" charset="0"/>
                        </a:rPr>
                        <m:t>=</m:t>
                      </m:r>
                      <m:r>
                        <m:rPr>
                          <m:sty m:val="p"/>
                        </m:rPr>
                        <a:rPr lang="en-US" altLang="zh-CN" sz="2100" b="0" i="0" smtClean="0">
                          <a:latin typeface="Cambria Math" panose="02040503050406030204" pitchFamily="18" charset="0"/>
                        </a:rPr>
                        <m:t>tr</m:t>
                      </m:r>
                      <m:d>
                        <m:dPr>
                          <m:ctrlPr>
                            <a:rPr lang="en-US" altLang="zh-CN" sz="2100" b="0" i="1" smtClean="0">
                              <a:latin typeface="Cambria Math" panose="02040503050406030204" pitchFamily="18" charset="0"/>
                            </a:rPr>
                          </m:ctrlPr>
                        </m:dPr>
                        <m:e>
                          <m:sSup>
                            <m:sSupPr>
                              <m:ctrlPr>
                                <a:rPr lang="en-US" altLang="zh-CN" sz="2100" b="1" i="1" smtClean="0">
                                  <a:latin typeface="Cambria Math" panose="02040503050406030204" pitchFamily="18" charset="0"/>
                                </a:rPr>
                              </m:ctrlPr>
                            </m:sSupPr>
                            <m:e>
                              <m:r>
                                <a:rPr lang="en-US" altLang="zh-CN" sz="2100" b="1" i="1" smtClean="0">
                                  <a:latin typeface="Cambria Math" panose="02040503050406030204" pitchFamily="18" charset="0"/>
                                </a:rPr>
                                <m:t>𝒁</m:t>
                              </m:r>
                            </m:e>
                            <m:sup>
                              <m:r>
                                <a:rPr lang="en-US" altLang="zh-CN" sz="2100" b="1" i="1" smtClean="0">
                                  <a:latin typeface="Cambria Math" panose="02040503050406030204" pitchFamily="18" charset="0"/>
                                </a:rPr>
                                <m:t>⊤</m:t>
                              </m:r>
                            </m:sup>
                          </m:sSup>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𝑰</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𝑾</m:t>
                              </m:r>
                            </m:e>
                          </m:d>
                          <m:sSup>
                            <m:sSupPr>
                              <m:ctrlPr>
                                <a:rPr lang="en-US" altLang="zh-CN" sz="2100" b="0" i="1" smtClean="0">
                                  <a:latin typeface="Cambria Math" panose="02040503050406030204" pitchFamily="18" charset="0"/>
                                </a:rPr>
                              </m:ctrlPr>
                            </m:sSupPr>
                            <m:e>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𝑰</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𝑾</m:t>
                                  </m:r>
                                </m:e>
                              </m:d>
                            </m:e>
                            <m:sup>
                              <m:r>
                                <a:rPr lang="en-US" altLang="zh-CN" sz="2100" b="0" i="1" smtClean="0">
                                  <a:latin typeface="Cambria Math" panose="02040503050406030204" pitchFamily="18" charset="0"/>
                                </a:rPr>
                                <m:t>⊤</m:t>
                              </m:r>
                            </m:sup>
                          </m:sSup>
                          <m:r>
                            <a:rPr lang="en-US" altLang="zh-CN" sz="2100" b="0" i="1" smtClean="0">
                              <a:latin typeface="Cambria Math" panose="02040503050406030204" pitchFamily="18" charset="0"/>
                            </a:rPr>
                            <m:t>𝑍</m:t>
                          </m:r>
                        </m:e>
                      </m:d>
                    </m:oMath>
                  </m:oMathPara>
                </a14:m>
                <a:endParaRPr lang="zh-CN" altLang="en-US" sz="2100" dirty="0"/>
              </a:p>
            </p:txBody>
          </p:sp>
        </mc:Choice>
        <mc:Fallback xmlns="">
          <p:sp>
            <p:nvSpPr>
              <p:cNvPr id="12" name="矩形 11"/>
              <p:cNvSpPr>
                <a:spLocks noRot="1" noChangeAspect="1" noMove="1" noResize="1" noEditPoints="1" noAdjustHandles="1" noChangeArrowheads="1" noChangeShapeType="1" noTextEdit="1"/>
              </p:cNvSpPr>
              <p:nvPr/>
            </p:nvSpPr>
            <p:spPr>
              <a:xfrm>
                <a:off x="1509713" y="4505325"/>
                <a:ext cx="5769913" cy="523605"/>
              </a:xfrm>
              <a:prstGeom prst="rect">
                <a:avLst/>
              </a:prstGeom>
              <a:blipFill>
                <a:blip r:embed="rId7"/>
                <a:stretch>
                  <a:fillRect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512739" y="5164835"/>
                <a:ext cx="4690556" cy="415498"/>
              </a:xfrm>
              <a:prstGeom prst="rect">
                <a:avLst/>
              </a:prstGeom>
              <a:noFill/>
            </p:spPr>
            <p:txBody>
              <a:bodyPr wrap="square" rtlCol="0">
                <a:spAutoFit/>
              </a:bodyPr>
              <a:lstStyle/>
              <a:p>
                <a:pPr algn="ctr"/>
                <a14:m>
                  <m:oMath xmlns:m="http://schemas.openxmlformats.org/officeDocument/2006/math">
                    <m:r>
                      <m:rPr>
                        <m:sty m:val="p"/>
                      </m:rPr>
                      <a:rPr lang="en-US" altLang="zh-CN" sz="2100" b="0" i="0" smtClean="0">
                        <a:latin typeface="Cambria Math" panose="02040503050406030204" pitchFamily="18" charset="0"/>
                      </a:rPr>
                      <m:t>s</m:t>
                    </m:r>
                    <m:r>
                      <a:rPr lang="en-US" altLang="zh-CN" sz="2100" b="0" i="0" smtClean="0">
                        <a:latin typeface="Cambria Math" panose="02040503050406030204" pitchFamily="18" charset="0"/>
                      </a:rPr>
                      <m:t>.</m:t>
                    </m:r>
                    <m:r>
                      <m:rPr>
                        <m:sty m:val="p"/>
                      </m:rPr>
                      <a:rPr lang="en-US" altLang="zh-CN" sz="2100" b="0" i="0" smtClean="0">
                        <a:latin typeface="Cambria Math" panose="02040503050406030204" pitchFamily="18" charset="0"/>
                      </a:rPr>
                      <m:t>t</m:t>
                    </m:r>
                    <m:r>
                      <a:rPr lang="en-US" altLang="zh-CN" sz="2100" b="0" i="0" smtClean="0">
                        <a:latin typeface="Cambria Math" panose="02040503050406030204" pitchFamily="18" charset="0"/>
                      </a:rPr>
                      <m:t>. </m:t>
                    </m:r>
                    <m:sSup>
                      <m:sSupPr>
                        <m:ctrlPr>
                          <a:rPr lang="en-US" altLang="zh-CN" sz="2100" b="0" i="1" smtClean="0">
                            <a:latin typeface="Cambria Math" panose="02040503050406030204" pitchFamily="18" charset="0"/>
                          </a:rPr>
                        </m:ctrlPr>
                      </m:sSupPr>
                      <m:e>
                        <m:r>
                          <a:rPr lang="en-US" altLang="zh-CN" sz="2100" b="1" i="1" smtClean="0">
                            <a:latin typeface="Cambria Math" panose="02040503050406030204" pitchFamily="18" charset="0"/>
                          </a:rPr>
                          <m:t>𝒁</m:t>
                        </m:r>
                      </m:e>
                      <m:sup>
                        <m:r>
                          <a:rPr lang="en-US" altLang="zh-CN" sz="2100" b="0" i="1" smtClean="0">
                            <a:latin typeface="Cambria Math" panose="02040503050406030204" pitchFamily="18" charset="0"/>
                          </a:rPr>
                          <m:t>⊤</m:t>
                        </m:r>
                      </m:sup>
                    </m:sSup>
                    <m:r>
                      <a:rPr lang="en-US" altLang="zh-CN" sz="2100" b="1" i="1" smtClean="0">
                        <a:latin typeface="Cambria Math" panose="02040503050406030204" pitchFamily="18" charset="0"/>
                      </a:rPr>
                      <m:t>𝒁</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𝑰</m:t>
                    </m:r>
                  </m:oMath>
                </a14:m>
                <a:r>
                  <a:rPr lang="zh-CN" altLang="en-US" sz="2100" dirty="0" smtClean="0"/>
                  <a:t> </a:t>
                </a:r>
                <a:endParaRPr lang="zh-CN" altLang="en-US" sz="21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512739" y="5164835"/>
                <a:ext cx="4690556" cy="415498"/>
              </a:xfrm>
              <a:prstGeom prst="rect">
                <a:avLst/>
              </a:prstGeom>
              <a:blipFill>
                <a:blip r:embed="rId8"/>
                <a:stretch>
                  <a:fillRect/>
                </a:stretch>
              </a:blipFill>
            </p:spPr>
            <p:txBody>
              <a:bodyPr/>
              <a:lstStyle/>
              <a:p>
                <a:r>
                  <a:rPr lang="zh-CN" altLang="en-US">
                    <a:noFill/>
                  </a:rPr>
                  <a:t> </a:t>
                </a:r>
              </a:p>
            </p:txBody>
          </p:sp>
        </mc:Fallback>
      </mc:AlternateContent>
      <p:sp>
        <p:nvSpPr>
          <p:cNvPr id="15" name="矩形 14"/>
          <p:cNvSpPr/>
          <p:nvPr/>
        </p:nvSpPr>
        <p:spPr>
          <a:xfrm>
            <a:off x="2839511" y="5820693"/>
            <a:ext cx="3877985" cy="369332"/>
          </a:xfrm>
          <a:prstGeom prst="rect">
            <a:avLst/>
          </a:prstGeom>
        </p:spPr>
        <p:txBody>
          <a:bodyPr wrap="none">
            <a:spAutoFit/>
          </a:bodyPr>
          <a:lstStyle/>
          <a:p>
            <a:r>
              <a:rPr lang="zh-CN" altLang="en-US" dirty="0"/>
              <a:t>该</a:t>
            </a:r>
            <a:r>
              <a:rPr lang="zh-CN" altLang="en-US" dirty="0" smtClean="0"/>
              <a:t>优化可以通过</a:t>
            </a:r>
            <a:r>
              <a:rPr lang="zh-CN" altLang="en-US" dirty="0"/>
              <a:t>特征值</a:t>
            </a:r>
            <a:r>
              <a:rPr lang="zh-CN" altLang="en-US" dirty="0" smtClean="0"/>
              <a:t>分解得以求解</a:t>
            </a:r>
            <a:endParaRPr lang="zh-CN" altLang="en-US" dirty="0"/>
          </a:p>
        </p:txBody>
      </p:sp>
      <p:sp>
        <p:nvSpPr>
          <p:cNvPr id="16" name="左大括号 15"/>
          <p:cNvSpPr/>
          <p:nvPr/>
        </p:nvSpPr>
        <p:spPr>
          <a:xfrm rot="16200000">
            <a:off x="5527788" y="4181228"/>
            <a:ext cx="271357" cy="16958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5247868" y="5210039"/>
                <a:ext cx="831195"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𝑴</m:t>
                      </m:r>
                    </m:oMath>
                  </m:oMathPara>
                </a14:m>
                <a:endParaRPr lang="zh-CN" altLang="en-US" b="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5247868" y="5210039"/>
                <a:ext cx="831195" cy="37029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312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2" grpId="0"/>
      <p:bldP spid="13" grpId="0"/>
      <p:bldP spid="15" grpId="0"/>
      <p:bldP spid="16"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局部线性嵌入 </a:t>
            </a:r>
            <a:r>
              <a:rPr lang="en-US" altLang="zh-CN" dirty="0"/>
              <a:t>(Locally</a:t>
            </a:r>
            <a:r>
              <a:rPr lang="zh-CN" altLang="en-US" dirty="0"/>
              <a:t> </a:t>
            </a:r>
            <a:r>
              <a:rPr lang="en-US" altLang="zh-CN" dirty="0"/>
              <a:t>Linear</a:t>
            </a:r>
            <a:r>
              <a:rPr lang="zh-CN" altLang="en-US" dirty="0"/>
              <a:t> </a:t>
            </a:r>
            <a:r>
              <a:rPr lang="en-US" altLang="zh-CN" dirty="0"/>
              <a:t>Embedding</a:t>
            </a:r>
            <a:r>
              <a:rPr lang="zh-CN" altLang="en-US" dirty="0"/>
              <a:t>，</a:t>
            </a:r>
            <a:r>
              <a:rPr lang="en-US" altLang="zh-CN" dirty="0"/>
              <a:t>LLE)</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34</a:t>
            </a:fld>
            <a:endParaRPr lang="zh-CN" altLang="en-US"/>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4889" y="1606213"/>
            <a:ext cx="6620571" cy="4597400"/>
          </a:xfrm>
          <a:prstGeom prst="rect">
            <a:avLst/>
          </a:prstGeom>
        </p:spPr>
      </p:pic>
    </p:spTree>
    <p:extLst>
      <p:ext uri="{BB962C8B-B14F-4D97-AF65-F5344CB8AC3E}">
        <p14:creationId xmlns:p14="http://schemas.microsoft.com/office/powerpoint/2010/main" val="20301294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度量</a:t>
            </a:r>
            <a:r>
              <a:rPr lang="zh-CN" altLang="en-US" dirty="0" smtClean="0"/>
              <a:t>学习</a:t>
            </a:r>
            <a:r>
              <a:rPr lang="en-US" altLang="zh-CN" dirty="0" smtClean="0"/>
              <a:t>—</a:t>
            </a:r>
            <a:r>
              <a:rPr lang="zh-CN" altLang="en-US" dirty="0"/>
              <a:t>研究</a:t>
            </a:r>
            <a:r>
              <a:rPr lang="zh-CN" altLang="en-US" dirty="0" smtClean="0"/>
              <a:t>动机</a:t>
            </a:r>
            <a:endParaRPr lang="zh-CN" altLang="en-US" dirty="0"/>
          </a:p>
        </p:txBody>
      </p:sp>
      <p:sp>
        <p:nvSpPr>
          <p:cNvPr id="3" name="内容占位符 2"/>
          <p:cNvSpPr>
            <a:spLocks noGrp="1"/>
          </p:cNvSpPr>
          <p:nvPr>
            <p:ph idx="1"/>
          </p:nvPr>
        </p:nvSpPr>
        <p:spPr/>
        <p:txBody>
          <a:bodyPr/>
          <a:lstStyle/>
          <a:p>
            <a:r>
              <a:rPr lang="zh-CN" altLang="en-US" dirty="0" smtClean="0"/>
              <a:t>在</a:t>
            </a:r>
            <a:r>
              <a:rPr lang="zh-CN" altLang="en-US" dirty="0"/>
              <a:t>机器学习中，对高维数据进行降维的主要目的是希望找到一个合适的低维空间，在此空间中进行学习能比原始空间性能更好。事实上，每个空间对应了在样本属性上定义的一个距离度量，而寻找合适的空间，实质上就是在寻找一个合适的距离度量。那么，为何不直接尝试“学习”出一个合适的距离度量呢？</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35</a:t>
            </a:fld>
            <a:endParaRPr lang="zh-CN" altLang="en-US"/>
          </a:p>
        </p:txBody>
      </p:sp>
    </p:spTree>
    <p:extLst>
      <p:ext uri="{BB962C8B-B14F-4D97-AF65-F5344CB8AC3E}">
        <p14:creationId xmlns:p14="http://schemas.microsoft.com/office/powerpoint/2010/main" val="28402520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度量</a:t>
            </a:r>
            <a:r>
              <a:rPr lang="zh-CN" altLang="en-US" smtClean="0"/>
              <a:t>学习</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欲对距离度量进行学习，必须有一个便于学习的距离度量表达形式。对</a:t>
                </a:r>
                <a:r>
                  <a:rPr lang="zh-CN" altLang="en-US" dirty="0"/>
                  <a:t>两</a:t>
                </a:r>
                <a:r>
                  <a:rPr lang="zh-CN" altLang="en-US" dirty="0" smtClean="0"/>
                  <a:t>个</a:t>
                </a:r>
                <a14:m>
                  <m:oMath xmlns:m="http://schemas.openxmlformats.org/officeDocument/2006/math">
                    <m:r>
                      <a:rPr lang="en-US" altLang="zh-CN" b="0" i="1" smtClean="0">
                        <a:latin typeface="Cambria Math" panose="02040503050406030204" pitchFamily="18" charset="0"/>
                      </a:rPr>
                      <m:t>𝑑</m:t>
                    </m:r>
                  </m:oMath>
                </a14:m>
                <a:r>
                  <a:rPr lang="zh-CN" altLang="en-US" dirty="0" smtClean="0"/>
                  <a:t>维样本</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oMath>
                </a14:m>
                <a:r>
                  <a:rPr lang="zh-CN" altLang="en-US" dirty="0" smtClean="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𝑗</m:t>
                        </m:r>
                      </m:sub>
                    </m:sSub>
                  </m:oMath>
                </a14:m>
                <a:r>
                  <a:rPr lang="zh-CN" altLang="en-US" dirty="0"/>
                  <a:t>，它们之间的平方欧氏距离可写</a:t>
                </a:r>
                <a:r>
                  <a:rPr lang="zh-CN" altLang="en-US" dirty="0" smtClean="0"/>
                  <a:t>为</a:t>
                </a:r>
                <a:endParaRPr lang="en-US" altLang="zh-CN" dirty="0" smtClean="0"/>
              </a:p>
              <a:p>
                <a:endParaRPr lang="en-US" altLang="zh-CN" dirty="0"/>
              </a:p>
              <a:p>
                <a:endParaRPr lang="en-US" altLang="zh-CN" dirty="0" smtClean="0"/>
              </a:p>
              <a:p>
                <a:r>
                  <a:rPr lang="zh-CN" altLang="en-US" dirty="0"/>
                  <a:t>其中</a:t>
                </a:r>
                <a14:m>
                  <m:oMath xmlns:m="http://schemas.openxmlformats.org/officeDocument/2006/math">
                    <m:r>
                      <a:rPr lang="en-US" altLang="zh-CN" i="1">
                        <a:latin typeface="Cambria Math" panose="02040503050406030204" pitchFamily="18" charset="0"/>
                      </a:rPr>
                      <m:t>𝑑𝑖𝑠</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𝑖𝑗</m:t>
                        </m:r>
                        <m:r>
                          <a:rPr lang="en-US" altLang="zh-CN" i="1">
                            <a:latin typeface="Cambria Math" panose="02040503050406030204" pitchFamily="18" charset="0"/>
                          </a:rPr>
                          <m:t>,</m:t>
                        </m:r>
                        <m:r>
                          <a:rPr lang="en-US" altLang="zh-CN" b="0" i="1" smtClean="0">
                            <a:latin typeface="Cambria Math" panose="02040503050406030204" pitchFamily="18" charset="0"/>
                          </a:rPr>
                          <m:t>𝑘</m:t>
                        </m:r>
                      </m:sub>
                      <m:sup>
                        <m:r>
                          <a:rPr lang="en-US" altLang="zh-CN" i="1">
                            <a:latin typeface="Cambria Math" panose="02040503050406030204" pitchFamily="18" charset="0"/>
                          </a:rPr>
                          <m:t>2</m:t>
                        </m:r>
                      </m:sup>
                    </m:sSubSup>
                  </m:oMath>
                </a14:m>
                <a:r>
                  <a:rPr lang="zh-CN" altLang="en-US" dirty="0" smtClean="0"/>
                  <a:t>表示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i="1" dirty="0">
                            <a:latin typeface="Cambria Math" panose="02040503050406030204" pitchFamily="18" charset="0"/>
                          </a:rPr>
                          <m:t>𝑗</m:t>
                        </m:r>
                      </m:sub>
                    </m:sSub>
                  </m:oMath>
                </a14:m>
                <a:r>
                  <a:rPr lang="zh-CN" altLang="en-US" dirty="0" smtClean="0"/>
                  <a:t>在第</a:t>
                </a:r>
                <a14:m>
                  <m:oMath xmlns:m="http://schemas.openxmlformats.org/officeDocument/2006/math">
                    <m:r>
                      <a:rPr lang="en-US" altLang="zh-CN" i="1" dirty="0" smtClean="0">
                        <a:latin typeface="Cambria Math" panose="02040503050406030204" pitchFamily="18" charset="0"/>
                      </a:rPr>
                      <m:t>𝑘</m:t>
                    </m:r>
                  </m:oMath>
                </a14:m>
                <a:r>
                  <a:rPr lang="zh-CN" altLang="en-US" dirty="0" smtClean="0"/>
                  <a:t>维上的距离。</a:t>
                </a:r>
                <a:r>
                  <a:rPr lang="zh-CN" altLang="en-US" dirty="0"/>
                  <a:t>若假定不同属性的重要性不同，则可引入属性</a:t>
                </a:r>
                <a:r>
                  <a:rPr lang="zh-CN" altLang="en-US" dirty="0" smtClean="0"/>
                  <a:t>权重</a:t>
                </a:r>
                <a14:m>
                  <m:oMath xmlns:m="http://schemas.openxmlformats.org/officeDocument/2006/math">
                    <m:r>
                      <a:rPr lang="en-US" altLang="zh-CN" b="1" i="1" dirty="0" smtClean="0">
                        <a:latin typeface="Cambria Math" panose="02040503050406030204" pitchFamily="18" charset="0"/>
                      </a:rPr>
                      <m:t>𝒘</m:t>
                    </m:r>
                  </m:oMath>
                </a14:m>
                <a:r>
                  <a:rPr lang="zh-CN" altLang="en-US" dirty="0" smtClean="0"/>
                  <a:t>，</a:t>
                </a:r>
                <a:r>
                  <a:rPr lang="zh-CN" altLang="en-US" dirty="0"/>
                  <a:t>得到 </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m:t>
                    </m:r>
                    <m:r>
                      <a:rPr lang="en-US" altLang="zh-CN" b="1" i="1" smtClean="0">
                        <a:latin typeface="Cambria Math" panose="02040503050406030204" pitchFamily="18" charset="0"/>
                      </a:rPr>
                      <m:t>𝑾</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diag</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𝒘</m:t>
                        </m:r>
                      </m:e>
                    </m:d>
                  </m:oMath>
                </a14:m>
                <a:r>
                  <a:rPr lang="zh-CN" altLang="en-US" dirty="0" smtClean="0"/>
                  <a:t>是</a:t>
                </a:r>
                <a:r>
                  <a:rPr lang="zh-CN" altLang="en-US" dirty="0"/>
                  <a:t>一个对角矩阵</a:t>
                </a:r>
                <a:r>
                  <a:rPr lang="zh-CN" altLang="en-US" dirty="0" smtClean="0"/>
                  <a:t>，</a:t>
                </a:r>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𝑾</m:t>
                            </m:r>
                          </m:e>
                        </m:d>
                      </m:e>
                      <m:sub>
                        <m:r>
                          <a:rPr lang="en-US" altLang="zh-CN" b="0" i="1" smtClean="0">
                            <a:latin typeface="Cambria Math" panose="02040503050406030204" pitchFamily="18" charset="0"/>
                          </a:rPr>
                          <m:t>𝑖𝑖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𝑖𝑖</m:t>
                        </m:r>
                      </m:sub>
                    </m:sSub>
                  </m:oMath>
                </a14:m>
                <a:r>
                  <a:rPr lang="zh-CN" altLang="en-US" dirty="0" smtClean="0"/>
                  <a:t>，</a:t>
                </a:r>
                <a:r>
                  <a:rPr lang="zh-CN" altLang="en-US" dirty="0"/>
                  <a:t>可通过学习确定。</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36</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138744" y="2286963"/>
                <a:ext cx="6479931" cy="4753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𝑑𝑖𝑠</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𝑒𝑑</m:t>
                          </m:r>
                        </m:sub>
                        <m:sup>
                          <m:r>
                            <a:rPr lang="en-US" altLang="zh-CN" i="1">
                              <a:latin typeface="Cambria Math" panose="02040503050406030204" pitchFamily="18" charset="0"/>
                            </a:rPr>
                            <m:t>2</m:t>
                          </m:r>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𝑑𝑖𝑠</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𝑖𝑗</m:t>
                          </m:r>
                          <m:r>
                            <a:rPr lang="en-US" altLang="zh-CN" i="1">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rPr>
                        <m:t>+</m:t>
                      </m:r>
                      <m:r>
                        <a:rPr lang="en-US" altLang="zh-CN" i="1">
                          <a:latin typeface="Cambria Math" panose="02040503050406030204" pitchFamily="18" charset="0"/>
                        </a:rPr>
                        <m:t>𝑑𝑖𝑠</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𝑖𝑗</m:t>
                          </m:r>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m:t>
                      </m:r>
                      <m:r>
                        <a:rPr lang="en-US" altLang="zh-CN" i="1">
                          <a:latin typeface="Cambria Math" panose="02040503050406030204" pitchFamily="18" charset="0"/>
                        </a:rPr>
                        <m:t>𝑑𝑖𝑠</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𝑖𝑗</m:t>
                          </m:r>
                          <m:r>
                            <a:rPr lang="en-US" altLang="zh-CN" i="1">
                              <a:latin typeface="Cambria Math" panose="02040503050406030204" pitchFamily="18" charset="0"/>
                            </a:rPr>
                            <m:t>,</m:t>
                          </m:r>
                          <m:r>
                            <a:rPr lang="en-US" altLang="zh-CN" i="1">
                              <a:latin typeface="Cambria Math" panose="02040503050406030204" pitchFamily="18" charset="0"/>
                            </a:rPr>
                            <m:t>𝑑</m:t>
                          </m:r>
                        </m:sub>
                        <m:sup>
                          <m:r>
                            <a:rPr lang="en-US" altLang="zh-CN" i="1">
                              <a:latin typeface="Cambria Math" panose="02040503050406030204" pitchFamily="18" charset="0"/>
                            </a:rPr>
                            <m:t>2</m:t>
                          </m:r>
                        </m:sup>
                      </m:sSub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138744" y="2286963"/>
                <a:ext cx="6479931" cy="475323"/>
              </a:xfrm>
              <a:prstGeom prst="rect">
                <a:avLst/>
              </a:prstGeom>
              <a:blipFill>
                <a:blip r:embed="rId3"/>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45313" y="3869241"/>
                <a:ext cx="6866792" cy="420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𝑑𝑖𝑠</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𝑒𝑑</m:t>
                          </m:r>
                        </m:sub>
                        <m:sup>
                          <m:r>
                            <a:rPr lang="en-US" altLang="zh-CN" i="1">
                              <a:latin typeface="Cambria Math" panose="02040503050406030204" pitchFamily="18" charset="0"/>
                            </a:rPr>
                            <m:t>2</m:t>
                          </m:r>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𝑑𝑖𝑠</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𝑖𝑗</m:t>
                          </m:r>
                          <m:r>
                            <a:rPr lang="en-US" altLang="zh-CN" i="1">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𝑑𝑖𝑠</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𝑖𝑗</m:t>
                          </m:r>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𝑑</m:t>
                          </m:r>
                        </m:sub>
                      </m:sSub>
                      <m:r>
                        <a:rPr lang="en-US" altLang="zh-CN" i="1">
                          <a:latin typeface="Cambria Math" panose="02040503050406030204" pitchFamily="18" charset="0"/>
                        </a:rPr>
                        <m:t>⋅</m:t>
                      </m:r>
                      <m:r>
                        <a:rPr lang="en-US" altLang="zh-CN" i="1">
                          <a:latin typeface="Cambria Math" panose="02040503050406030204" pitchFamily="18" charset="0"/>
                        </a:rPr>
                        <m:t>𝑑𝑖𝑠</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𝑖𝑗</m:t>
                          </m:r>
                          <m:r>
                            <a:rPr lang="en-US" altLang="zh-CN" i="1">
                              <a:latin typeface="Cambria Math" panose="02040503050406030204" pitchFamily="18" charset="0"/>
                            </a:rPr>
                            <m:t>,</m:t>
                          </m:r>
                          <m:r>
                            <a:rPr lang="en-US" altLang="zh-CN" i="1">
                              <a:latin typeface="Cambria Math" panose="02040503050406030204" pitchFamily="18" charset="0"/>
                            </a:rPr>
                            <m:t>𝑑</m:t>
                          </m:r>
                        </m:sub>
                        <m:sup>
                          <m:r>
                            <a:rPr lang="en-US" altLang="zh-CN" i="1">
                              <a:latin typeface="Cambria Math" panose="02040503050406030204" pitchFamily="18" charset="0"/>
                            </a:rPr>
                            <m:t>2</m:t>
                          </m:r>
                        </m:sup>
                      </m:sSubSup>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945313" y="3869241"/>
                <a:ext cx="6866792" cy="420628"/>
              </a:xfrm>
              <a:prstGeom prst="rect">
                <a:avLst/>
              </a:prstGeom>
              <a:blipFill>
                <a:blip r:embed="rId4"/>
                <a:stretch>
                  <a:fillRect b="-7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061936" y="4391360"/>
                <a:ext cx="3740987" cy="4655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𝑾</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061936" y="4391360"/>
                <a:ext cx="3740987" cy="465512"/>
              </a:xfrm>
              <a:prstGeom prst="rect">
                <a:avLst/>
              </a:prstGeom>
              <a:blipFill>
                <a:blip r:embed="rId5"/>
                <a:stretch>
                  <a:fillRect b="-64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18416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度量学习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1" i="1" dirty="0" smtClean="0">
                        <a:latin typeface="Cambria Math" panose="02040503050406030204" pitchFamily="18" charset="0"/>
                      </a:rPr>
                      <m:t>𝑾</m:t>
                    </m:r>
                  </m:oMath>
                </a14:m>
                <a:r>
                  <a:rPr lang="zh-CN" altLang="en-US" dirty="0"/>
                  <a:t>的非对角元素均为零</a:t>
                </a:r>
                <a:r>
                  <a:rPr lang="zh-CN" altLang="en-US" dirty="0" smtClean="0"/>
                  <a:t>，意味着坐标轴正交，</a:t>
                </a:r>
                <a:r>
                  <a:rPr lang="zh-CN" altLang="en-US" dirty="0"/>
                  <a:t>即属性之间</a:t>
                </a:r>
                <a:r>
                  <a:rPr lang="zh-CN" altLang="en-US" dirty="0" smtClean="0"/>
                  <a:t>无关</a:t>
                </a:r>
                <a:endParaRPr lang="en-US" altLang="zh-CN" dirty="0" smtClean="0"/>
              </a:p>
              <a:p>
                <a:r>
                  <a:rPr lang="zh-CN" altLang="en-US" dirty="0" smtClean="0"/>
                  <a:t>但</a:t>
                </a:r>
                <a:r>
                  <a:rPr lang="zh-CN" altLang="en-US" dirty="0"/>
                  <a:t>现实问题中往往不是这样，例如考虑西瓜的“重量”和“体积”这两个属性，它们显然是正相关的，其对应的坐标轴不再正交</a:t>
                </a:r>
                <a:r>
                  <a:rPr lang="zh-CN" altLang="en-US" dirty="0" smtClean="0"/>
                  <a:t>。</a:t>
                </a:r>
                <a:endParaRPr lang="en-US" altLang="zh-CN" dirty="0" smtClean="0"/>
              </a:p>
              <a:p>
                <a:r>
                  <a:rPr lang="zh-CN" altLang="en-US" dirty="0" smtClean="0"/>
                  <a:t>为此</a:t>
                </a:r>
                <a:r>
                  <a:rPr lang="zh-CN" altLang="en-US" dirty="0"/>
                  <a:t>将</a:t>
                </a:r>
                <a14:m>
                  <m:oMath xmlns:m="http://schemas.openxmlformats.org/officeDocument/2006/math">
                    <m:r>
                      <a:rPr lang="en-US" altLang="zh-CN" b="1" i="1" dirty="0" smtClean="0">
                        <a:latin typeface="Cambria Math" panose="02040503050406030204" pitchFamily="18" charset="0"/>
                      </a:rPr>
                      <m:t>𝑾</m:t>
                    </m:r>
                  </m:oMath>
                </a14:m>
                <a:r>
                  <a:rPr lang="zh-CN" altLang="en-US" dirty="0"/>
                  <a:t>替换为一个普通的半正定对称矩阵</a:t>
                </a:r>
                <a14:m>
                  <m:oMath xmlns:m="http://schemas.openxmlformats.org/officeDocument/2006/math">
                    <m:r>
                      <a:rPr lang="en-US" altLang="zh-CN" b="1" i="1" dirty="0" smtClean="0">
                        <a:latin typeface="Cambria Math" panose="02040503050406030204" pitchFamily="18" charset="0"/>
                      </a:rPr>
                      <m:t>𝑴</m:t>
                    </m:r>
                  </m:oMath>
                </a14:m>
                <a:r>
                  <a:rPr lang="zh-CN" altLang="en-US" dirty="0"/>
                  <a:t>，于是就得到了马氏距离</a:t>
                </a:r>
                <a:r>
                  <a:rPr lang="en-US" altLang="zh-CN" dirty="0"/>
                  <a:t>(</a:t>
                </a:r>
                <a:r>
                  <a:rPr lang="en-US" altLang="zh-CN" dirty="0" err="1"/>
                  <a:t>Mahalanobis</a:t>
                </a:r>
                <a:r>
                  <a:rPr lang="zh-CN" altLang="en-US" dirty="0"/>
                  <a:t> </a:t>
                </a:r>
                <a:r>
                  <a:rPr lang="en-US" altLang="zh-CN" dirty="0"/>
                  <a:t>distance</a:t>
                </a:r>
                <a:r>
                  <a:rPr lang="en-US" altLang="zh-CN" dirty="0" smtClean="0"/>
                  <a:t>)</a:t>
                </a:r>
              </a:p>
              <a:p>
                <a:endParaRPr lang="en-US" altLang="zh-CN" dirty="0"/>
              </a:p>
              <a:p>
                <a:endParaRPr lang="en-US" altLang="zh-CN" dirty="0" smtClean="0"/>
              </a:p>
              <a:p>
                <a:r>
                  <a:rPr lang="zh-CN" altLang="en-US" dirty="0"/>
                  <a:t>其中</a:t>
                </a:r>
                <a14:m>
                  <m:oMath xmlns:m="http://schemas.openxmlformats.org/officeDocument/2006/math">
                    <m:r>
                      <a:rPr lang="en-US" altLang="zh-CN" b="1" i="1">
                        <a:latin typeface="Cambria Math" panose="02040503050406030204" pitchFamily="18" charset="0"/>
                      </a:rPr>
                      <m:t>𝑴</m:t>
                    </m:r>
                  </m:oMath>
                </a14:m>
                <a:r>
                  <a:rPr lang="zh-CN" altLang="en-US" dirty="0"/>
                  <a:t>亦称“度量矩阵”，而度量学习则是对</a:t>
                </a:r>
                <a14:m>
                  <m:oMath xmlns:m="http://schemas.openxmlformats.org/officeDocument/2006/math">
                    <m:r>
                      <a:rPr lang="en-US" altLang="zh-CN" b="1" i="1">
                        <a:latin typeface="Cambria Math" panose="02040503050406030204" pitchFamily="18" charset="0"/>
                      </a:rPr>
                      <m:t>𝑴</m:t>
                    </m:r>
                  </m:oMath>
                </a14:m>
                <a:r>
                  <a:rPr lang="zh-CN" altLang="en-US" dirty="0"/>
                  <a:t>进行学习。注意到为了保持距离非负且对称，</a:t>
                </a:r>
                <a:r>
                  <a:rPr lang="en-US" altLang="zh-CN" b="1" dirty="0"/>
                  <a:t> </a:t>
                </a:r>
                <a14:m>
                  <m:oMath xmlns:m="http://schemas.openxmlformats.org/officeDocument/2006/math">
                    <m:r>
                      <a:rPr lang="en-US" altLang="zh-CN" b="1" i="1">
                        <a:latin typeface="Cambria Math" panose="02040503050406030204" pitchFamily="18" charset="0"/>
                      </a:rPr>
                      <m:t>𝑴</m:t>
                    </m:r>
                  </m:oMath>
                </a14:m>
                <a:r>
                  <a:rPr lang="zh-CN" altLang="en-US" dirty="0"/>
                  <a:t>必须是（半）正定对称矩阵，即必有</a:t>
                </a:r>
                <a:r>
                  <a:rPr lang="zh-CN" altLang="en-US" dirty="0" smtClean="0"/>
                  <a:t>矩阵</a:t>
                </a:r>
                <a14:m>
                  <m:oMath xmlns:m="http://schemas.openxmlformats.org/officeDocument/2006/math">
                    <m:r>
                      <a:rPr lang="en-US" altLang="zh-CN" b="1" i="1" dirty="0" smtClean="0">
                        <a:latin typeface="Cambria Math" panose="02040503050406030204" pitchFamily="18" charset="0"/>
                      </a:rPr>
                      <m:t>𝑷</m:t>
                    </m:r>
                  </m:oMath>
                </a14:m>
                <a:r>
                  <a:rPr lang="zh-CN" altLang="en-US" dirty="0" smtClean="0"/>
                  <a:t>使得</a:t>
                </a:r>
                <a14:m>
                  <m:oMath xmlns:m="http://schemas.openxmlformats.org/officeDocument/2006/math">
                    <m:r>
                      <a:rPr lang="en-US" altLang="zh-CN" b="1" i="1">
                        <a:latin typeface="Cambria Math" panose="02040503050406030204" pitchFamily="18" charset="0"/>
                      </a:rPr>
                      <m:t>𝑴</m:t>
                    </m:r>
                  </m:oMath>
                </a14:m>
                <a:r>
                  <a:rPr lang="zh-CN" altLang="en-US" dirty="0"/>
                  <a:t>能写为</a:t>
                </a:r>
                <a14:m>
                  <m:oMath xmlns:m="http://schemas.openxmlformats.org/officeDocument/2006/math">
                    <m:r>
                      <a:rPr lang="en-US" altLang="zh-CN" b="1" i="1">
                        <a:latin typeface="Cambria Math" panose="02040503050406030204" pitchFamily="18" charset="0"/>
                      </a:rPr>
                      <m:t>𝑴</m:t>
                    </m:r>
                    <m:r>
                      <a:rPr lang="en-US" altLang="zh-CN" b="1" i="1" smtClean="0">
                        <a:latin typeface="Cambria Math" panose="02040503050406030204" pitchFamily="18" charset="0"/>
                      </a:rPr>
                      <m:t>=</m:t>
                    </m:r>
                    <m:r>
                      <a:rPr lang="en-US" altLang="zh-CN" b="1" i="1" smtClean="0">
                        <a:latin typeface="Cambria Math" panose="02040503050406030204" pitchFamily="18" charset="0"/>
                      </a:rPr>
                      <m:t>𝑷</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𝑷</m:t>
                        </m:r>
                      </m:e>
                      <m:sup>
                        <m:r>
                          <a:rPr lang="en-US" altLang="zh-CN" b="1" i="1" smtClean="0">
                            <a:latin typeface="Cambria Math" panose="02040503050406030204" pitchFamily="18" charset="0"/>
                          </a:rPr>
                          <m:t>⊤</m:t>
                        </m:r>
                      </m:sup>
                    </m:sSup>
                  </m:oMath>
                </a14:m>
                <a:endParaRPr lang="en-US" altLang="zh-CN" dirty="0" smtClean="0"/>
              </a:p>
              <a:p>
                <a:endParaRPr lang="en-US" altLang="zh-CN" dirty="0"/>
              </a:p>
              <a:p>
                <a:r>
                  <a:rPr lang="zh-CN" altLang="en-US" dirty="0" smtClean="0"/>
                  <a:t>对</a:t>
                </a:r>
                <a14:m>
                  <m:oMath xmlns:m="http://schemas.openxmlformats.org/officeDocument/2006/math">
                    <m:r>
                      <a:rPr lang="en-US" altLang="zh-CN" b="1" i="1" dirty="0" smtClean="0">
                        <a:latin typeface="Cambria Math" panose="02040503050406030204" pitchFamily="18" charset="0"/>
                      </a:rPr>
                      <m:t>𝑴</m:t>
                    </m:r>
                  </m:oMath>
                </a14:m>
                <a:r>
                  <a:rPr lang="zh-CN" altLang="en-US" dirty="0"/>
                  <a:t>进行学习当然要设置一个目标。假定我们是希望提高近邻分类器的性能，则可将</a:t>
                </a:r>
                <a14:m>
                  <m:oMath xmlns:m="http://schemas.openxmlformats.org/officeDocument/2006/math">
                    <m:r>
                      <a:rPr lang="en-US" altLang="zh-CN" b="1" i="1" dirty="0">
                        <a:latin typeface="Cambria Math" panose="02040503050406030204" pitchFamily="18" charset="0"/>
                      </a:rPr>
                      <m:t>𝑴</m:t>
                    </m:r>
                  </m:oMath>
                </a14:m>
                <a:r>
                  <a:rPr lang="zh-CN" altLang="en-US" dirty="0"/>
                  <a:t>直接嵌入到近邻分类器的评价指标中去，通过优化该性能指标相应地求得</a:t>
                </a:r>
                <a14:m>
                  <m:oMath xmlns:m="http://schemas.openxmlformats.org/officeDocument/2006/math">
                    <m:r>
                      <a:rPr lang="en-US" altLang="zh-CN" b="1" i="1" dirty="0">
                        <a:latin typeface="Cambria Math" panose="02040503050406030204" pitchFamily="18" charset="0"/>
                      </a:rPr>
                      <m:t>𝑴</m:t>
                    </m:r>
                    <m:r>
                      <a:rPr lang="en-US" altLang="zh-CN" b="1" i="1" dirty="0">
                        <a:latin typeface="Cambria Math" panose="02040503050406030204" pitchFamily="18" charset="0"/>
                      </a:rPr>
                      <m:t> </m:t>
                    </m:r>
                  </m:oMath>
                </a14:m>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400" b="-61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37</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738318" y="3342183"/>
                <a:ext cx="4022448" cy="4655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𝑑𝑖𝑠</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𝑡</m:t>
                          </m:r>
                        </m:e>
                        <m:sub>
                          <m:r>
                            <a:rPr lang="en-US" altLang="zh-CN" i="1">
                              <a:latin typeface="Cambria Math" panose="02040503050406030204" pitchFamily="18" charset="0"/>
                            </a:rPr>
                            <m:t>𝑒𝑑</m:t>
                          </m:r>
                        </m:sub>
                        <m:sup>
                          <m:r>
                            <a:rPr lang="en-US" altLang="zh-CN" i="1">
                              <a:latin typeface="Cambria Math" panose="02040503050406030204" pitchFamily="18" charset="0"/>
                            </a:rPr>
                            <m:t>2</m:t>
                          </m:r>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e>
                        <m:sup>
                          <m:r>
                            <a:rPr lang="en-US" altLang="zh-CN" i="1">
                              <a:latin typeface="Cambria Math" panose="02040503050406030204" pitchFamily="18" charset="0"/>
                            </a:rPr>
                            <m:t>⊤</m:t>
                          </m:r>
                        </m:sup>
                      </m:sSup>
                      <m:r>
                        <a:rPr lang="en-US" altLang="zh-CN" b="1" i="1" smtClean="0">
                          <a:latin typeface="Cambria Math" panose="02040503050406030204" pitchFamily="18" charset="0"/>
                        </a:rPr>
                        <m:t>𝑴</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738318" y="3342183"/>
                <a:ext cx="4022448" cy="465512"/>
              </a:xfrm>
              <a:prstGeom prst="rect">
                <a:avLst/>
              </a:prstGeom>
              <a:blipFill>
                <a:blip r:embed="rId3"/>
                <a:stretch>
                  <a:fillRect b="-6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646466" y="3342183"/>
                <a:ext cx="1577035" cy="502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e>
                        <m:sub>
                          <m:r>
                            <a:rPr lang="en-US" altLang="zh-CN" b="1" i="1" smtClean="0">
                              <a:latin typeface="Cambria Math" panose="02040503050406030204" pitchFamily="18" charset="0"/>
                            </a:rPr>
                            <m:t>𝑴</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646466" y="3342183"/>
                <a:ext cx="1577035" cy="502189"/>
              </a:xfrm>
              <a:prstGeom prst="rect">
                <a:avLst/>
              </a:prstGeom>
              <a:blipFill>
                <a:blip r:embed="rId4"/>
                <a:stretch>
                  <a:fillRect b="-24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915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近邻成分分析</a:t>
            </a:r>
            <a:r>
              <a:rPr lang="en-US" altLang="zh-CN" dirty="0"/>
              <a:t>(</a:t>
            </a:r>
            <a:r>
              <a:rPr lang="en-US" altLang="zh-CN" dirty="0" err="1"/>
              <a:t>Neighbourhood</a:t>
            </a:r>
            <a:r>
              <a:rPr lang="zh-CN" altLang="en-US" dirty="0"/>
              <a:t> </a:t>
            </a:r>
            <a:r>
              <a:rPr lang="en-US" altLang="zh-CN" dirty="0"/>
              <a:t>Component</a:t>
            </a:r>
            <a:r>
              <a:rPr lang="zh-CN" altLang="en-US" dirty="0"/>
              <a:t> </a:t>
            </a:r>
            <a:r>
              <a:rPr lang="en-US" altLang="zh-CN" dirty="0"/>
              <a:t>Analysis,</a:t>
            </a:r>
            <a:r>
              <a:rPr lang="zh-CN" altLang="en-US" dirty="0"/>
              <a:t> </a:t>
            </a:r>
            <a:r>
              <a:rPr lang="en-US" altLang="zh-CN" dirty="0"/>
              <a:t>NCA</a:t>
            </a:r>
            <a:r>
              <a:rPr lang="en-US" altLang="zh-CN"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近邻成分分析在进行判别时通常使用多数投票法，邻域中的每个样本投</a:t>
                </a:r>
                <a:r>
                  <a:rPr lang="en-US" altLang="zh-CN" dirty="0"/>
                  <a:t>1</a:t>
                </a:r>
                <a:r>
                  <a:rPr lang="zh-CN" altLang="en-US" dirty="0"/>
                  <a:t>票，邻域外的样本投</a:t>
                </a:r>
                <a:r>
                  <a:rPr lang="en-US" altLang="zh-CN" dirty="0"/>
                  <a:t>0</a:t>
                </a:r>
                <a:r>
                  <a:rPr lang="zh-CN" altLang="en-US" dirty="0"/>
                  <a:t>票。不妨将其替换为概率投票法。对于任意样本</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𝑗</m:t>
                        </m:r>
                      </m:sub>
                    </m:sSub>
                  </m:oMath>
                </a14:m>
                <a:r>
                  <a:rPr lang="zh-CN" altLang="en-US" dirty="0"/>
                  <a:t>，它对</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𝑖</m:t>
                        </m:r>
                      </m:sub>
                    </m:sSub>
                  </m:oMath>
                </a14:m>
                <a:r>
                  <a:rPr lang="zh-CN" altLang="en-US" dirty="0"/>
                  <a:t>分类结果影响的概率</a:t>
                </a:r>
                <a:r>
                  <a:rPr lang="zh-CN" altLang="en-US" dirty="0" smtClean="0"/>
                  <a:t>为</a:t>
                </a:r>
                <a:endParaRPr lang="en-US" altLang="zh-CN" dirty="0" smtClean="0"/>
              </a:p>
              <a:p>
                <a:endParaRPr lang="en-US" altLang="zh-CN" dirty="0"/>
              </a:p>
              <a:p>
                <a:endParaRPr lang="en-US" altLang="zh-CN" dirty="0" smtClean="0"/>
              </a:p>
              <a:p>
                <a:endParaRPr lang="en-US" altLang="zh-CN" dirty="0"/>
              </a:p>
              <a:p>
                <a:r>
                  <a:rPr lang="zh-CN" altLang="en-US" dirty="0" smtClean="0"/>
                  <a:t>当</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smtClean="0"/>
                  <a:t>时，</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oMath>
                </a14:m>
                <a:r>
                  <a:rPr lang="zh-CN" altLang="en-US" dirty="0" smtClean="0"/>
                  <a:t>最大。</a:t>
                </a:r>
                <a:r>
                  <a:rPr lang="zh-CN" altLang="en-US" dirty="0"/>
                  <a:t>显然，</a:t>
                </a:r>
                <a14:m>
                  <m:oMath xmlns:m="http://schemas.openxmlformats.org/officeDocument/2006/math">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i="1" dirty="0">
                            <a:latin typeface="Cambria Math" panose="02040503050406030204" pitchFamily="18" charset="0"/>
                          </a:rPr>
                          <m:t>𝑖</m:t>
                        </m:r>
                      </m:sub>
                    </m:sSub>
                  </m:oMath>
                </a14:m>
                <a:r>
                  <a:rPr lang="zh-CN" altLang="en-US" dirty="0"/>
                  <a:t>对</a:t>
                </a:r>
                <a14:m>
                  <m:oMath xmlns:m="http://schemas.openxmlformats.org/officeDocument/2006/math">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i="1" dirty="0">
                            <a:latin typeface="Cambria Math" panose="02040503050406030204" pitchFamily="18" charset="0"/>
                          </a:rPr>
                          <m:t>𝑗</m:t>
                        </m:r>
                      </m:sub>
                    </m:sSub>
                  </m:oMath>
                </a14:m>
                <a:r>
                  <a:rPr lang="zh-CN" altLang="en-US" dirty="0"/>
                  <a:t>的影响随着它们之间距离的增大而减小。</a:t>
                </a:r>
                <a:endParaRPr lang="en-US" altLang="zh-CN" dirty="0" smtClean="0"/>
              </a:p>
              <a:p>
                <a:endParaRPr lang="en-US" altLang="zh-CN" dirty="0" smtClean="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38</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034706" y="2577934"/>
                <a:ext cx="2898742" cy="8404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e>
                                    <m:sub>
                                      <m:r>
                                        <a:rPr lang="en-US" altLang="zh-CN" i="1">
                                          <a:latin typeface="Cambria Math" panose="02040503050406030204" pitchFamily="18" charset="0"/>
                                        </a:rPr>
                                        <m:t>𝑀</m:t>
                                      </m:r>
                                    </m:sub>
                                    <m:sup>
                                      <m:r>
                                        <a:rPr lang="en-US" altLang="zh-CN" i="1">
                                          <a:latin typeface="Cambria Math" panose="02040503050406030204" pitchFamily="18" charset="0"/>
                                        </a:rPr>
                                        <m:t>2</m:t>
                                      </m:r>
                                    </m:sup>
                                  </m:sSubSup>
                                </m:e>
                              </m:d>
                            </m:e>
                          </m:func>
                        </m:num>
                        <m:den>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𝑙</m:t>
                              </m:r>
                            </m:sub>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𝑙</m:t>
                                                  </m:r>
                                                </m:sub>
                                              </m:sSub>
                                            </m:e>
                                          </m:d>
                                        </m:e>
                                        <m:sub>
                                          <m:r>
                                            <a:rPr lang="en-US" altLang="zh-CN" i="1">
                                              <a:latin typeface="Cambria Math" panose="02040503050406030204" pitchFamily="18" charset="0"/>
                                            </a:rPr>
                                            <m:t>𝑀</m:t>
                                          </m:r>
                                        </m:sub>
                                        <m:sup>
                                          <m:r>
                                            <a:rPr lang="en-US" altLang="zh-CN" i="1">
                                              <a:latin typeface="Cambria Math" panose="02040503050406030204" pitchFamily="18" charset="0"/>
                                            </a:rPr>
                                            <m:t>2</m:t>
                                          </m:r>
                                        </m:sup>
                                      </m:sSubSup>
                                    </m:e>
                                  </m:d>
                                </m:e>
                              </m:func>
                            </m:e>
                          </m:nary>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034706" y="2577934"/>
                <a:ext cx="2898742" cy="84048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904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近邻成分分析</a:t>
            </a:r>
            <a:r>
              <a:rPr lang="en-US" altLang="zh-CN" dirty="0"/>
              <a:t>(</a:t>
            </a:r>
            <a:r>
              <a:rPr lang="en-US" altLang="zh-CN" dirty="0" err="1"/>
              <a:t>Neighbourhood</a:t>
            </a:r>
            <a:r>
              <a:rPr lang="zh-CN" altLang="en-US" dirty="0"/>
              <a:t> </a:t>
            </a:r>
            <a:r>
              <a:rPr lang="en-US" altLang="zh-CN" dirty="0"/>
              <a:t>Component</a:t>
            </a:r>
            <a:r>
              <a:rPr lang="zh-CN" altLang="en-US" dirty="0"/>
              <a:t> </a:t>
            </a:r>
            <a:r>
              <a:rPr lang="en-US" altLang="zh-CN" dirty="0"/>
              <a:t>Analysis,</a:t>
            </a:r>
            <a:r>
              <a:rPr lang="zh-CN" altLang="en-US" dirty="0"/>
              <a:t> </a:t>
            </a:r>
            <a:r>
              <a:rPr lang="en-US" altLang="zh-CN" dirty="0"/>
              <a:t>NCA)</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若以留一法</a:t>
                </a:r>
                <a:r>
                  <a:rPr lang="en-US" altLang="zh-CN" dirty="0"/>
                  <a:t>(LOO)</a:t>
                </a:r>
                <a:r>
                  <a:rPr lang="zh-CN" altLang="en-US" dirty="0"/>
                  <a:t>正确率的最大化为目标，则可计算</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oMath>
                </a14:m>
                <a:r>
                  <a:rPr lang="zh-CN" altLang="en-US" dirty="0"/>
                  <a:t>的留一法正确率，即它被自身之外的所有样本正确分类的概率为</a:t>
                </a:r>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整个</a:t>
                </a:r>
                <a:r>
                  <a:rPr lang="zh-CN" altLang="en-US" dirty="0"/>
                  <a:t>样本集上的留一法正确率</a:t>
                </a:r>
                <a:r>
                  <a:rPr lang="zh-CN" altLang="en-US" dirty="0" smtClean="0"/>
                  <a:t>为</a:t>
                </a:r>
                <a:endParaRPr lang="en-US" altLang="zh-CN" dirty="0" smtClean="0"/>
              </a:p>
              <a:p>
                <a:endParaRPr lang="en-US" altLang="zh-CN" dirty="0"/>
              </a:p>
              <a:p>
                <a:endParaRPr lang="en-US" altLang="zh-CN" dirty="0" smtClean="0"/>
              </a:p>
              <a:p>
                <a:r>
                  <a:rPr lang="zh-CN" altLang="en-US" dirty="0" smtClean="0"/>
                  <a:t>由于</a:t>
                </a:r>
                <a14:m>
                  <m:oMath xmlns:m="http://schemas.openxmlformats.org/officeDocument/2006/math">
                    <m:r>
                      <a:rPr lang="en-US" altLang="zh-CN" b="1" i="1" smtClean="0">
                        <a:latin typeface="Cambria Math" panose="02040503050406030204" pitchFamily="18" charset="0"/>
                      </a:rPr>
                      <m:t>𝑴</m:t>
                    </m:r>
                    <m:r>
                      <a:rPr lang="en-US" altLang="zh-CN" b="0" i="1" smtClean="0">
                        <a:latin typeface="Cambria Math" panose="02040503050406030204" pitchFamily="18" charset="0"/>
                      </a:rPr>
                      <m:t>=</m:t>
                    </m:r>
                    <m:r>
                      <a:rPr lang="en-US" altLang="zh-CN" b="1" i="1" smtClean="0">
                        <a:latin typeface="Cambria Math" panose="02040503050406030204" pitchFamily="18" charset="0"/>
                      </a:rPr>
                      <m:t>𝑷</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𝑷</m:t>
                        </m:r>
                      </m:e>
                      <m:sup>
                        <m:r>
                          <a:rPr lang="en-US" altLang="zh-CN" b="0" i="1" smtClean="0">
                            <a:latin typeface="Cambria Math" panose="02040503050406030204" pitchFamily="18" charset="0"/>
                          </a:rPr>
                          <m:t>⊤</m:t>
                        </m:r>
                      </m:sup>
                    </m:sSup>
                  </m:oMath>
                </a14:m>
                <a:r>
                  <a:rPr lang="zh-CN" altLang="en-US" dirty="0" smtClean="0"/>
                  <a:t>，则</a:t>
                </a:r>
                <a:r>
                  <a:rPr lang="en-US" altLang="zh-CN" dirty="0"/>
                  <a:t>NCA</a:t>
                </a:r>
                <a:r>
                  <a:rPr lang="zh-CN" altLang="en-US" dirty="0"/>
                  <a:t>的优化目标为 </a:t>
                </a:r>
                <a:endParaRPr lang="en-US" altLang="zh-CN" dirty="0" smtClean="0"/>
              </a:p>
              <a:p>
                <a:endParaRPr lang="en-US" altLang="zh-CN" dirty="0" smtClean="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416596" y="2263703"/>
                <a:ext cx="1426929" cy="800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Ω</m:t>
                              </m:r>
                            </m:e>
                            <m:sub>
                              <m:r>
                                <a:rPr lang="en-US" altLang="zh-CN" i="1">
                                  <a:latin typeface="Cambria Math" panose="02040503050406030204" pitchFamily="18" charset="0"/>
                                </a:rPr>
                                <m:t>𝑖</m:t>
                              </m:r>
                            </m:sub>
                          </m:sSub>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416596" y="2263703"/>
                <a:ext cx="1426929" cy="8007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681049" y="3061768"/>
                <a:ext cx="5000342" cy="369332"/>
              </a:xfrm>
              <a:prstGeom prst="rect">
                <a:avLst/>
              </a:prstGeom>
            </p:spPr>
            <p:txBody>
              <a:bodyPr wrap="square">
                <a:spAutoFit/>
              </a:bodyPr>
              <a:lstStyle/>
              <a:p>
                <a:r>
                  <a:rPr lang="zh-CN" altLang="en-US" dirty="0"/>
                  <a:t>其中</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Ω</m:t>
                        </m:r>
                      </m:e>
                      <m:sub>
                        <m:r>
                          <a:rPr lang="en-US" altLang="zh-CN" i="1">
                            <a:latin typeface="Cambria Math" panose="02040503050406030204" pitchFamily="18" charset="0"/>
                          </a:rPr>
                          <m:t>𝑖</m:t>
                        </m:r>
                      </m:sub>
                    </m:sSub>
                  </m:oMath>
                </a14:m>
                <a:r>
                  <a:rPr lang="zh-CN" altLang="en-US" dirty="0"/>
                  <a:t>表示与</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oMath>
                </a14:m>
                <a:r>
                  <a:rPr lang="zh-CN" altLang="en-US" dirty="0"/>
                  <a:t>属于相同类别的样本的下标</a:t>
                </a:r>
                <a:r>
                  <a:rPr lang="zh-CN" altLang="en-US" dirty="0" smtClean="0"/>
                  <a:t>集合    </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3681049" y="3061768"/>
                <a:ext cx="5000342" cy="369332"/>
              </a:xfrm>
              <a:prstGeom prst="rect">
                <a:avLst/>
              </a:prstGeom>
              <a:blipFill>
                <a:blip r:embed="rId4"/>
                <a:stretch>
                  <a:fillRect l="-1098" t="-8197" r="-610"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026359" y="3532591"/>
                <a:ext cx="2115836" cy="8847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𝑚</m:t>
                          </m:r>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Ω</m:t>
                                  </m:r>
                                </m:e>
                                <m:sub>
                                  <m:r>
                                    <a:rPr lang="en-US" altLang="zh-CN" i="1">
                                      <a:latin typeface="Cambria Math" panose="02040503050406030204" pitchFamily="18" charset="0"/>
                                    </a:rPr>
                                    <m:t>𝑖</m:t>
                                  </m:r>
                                </m:sub>
                              </m:sSub>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e>
                          </m:nary>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5026359" y="3532591"/>
                <a:ext cx="2115836" cy="8847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559585" y="5605285"/>
                <a:ext cx="4428328" cy="9452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b="1" i="1">
                                  <a:latin typeface="Cambria Math" panose="02040503050406030204" pitchFamily="18" charset="0"/>
                                </a:rPr>
                                <m:t>𝑷</m:t>
                              </m:r>
                            </m:lim>
                          </m:limLow>
                        </m:fName>
                        <m:e>
                          <m:r>
                            <a:rPr lang="en-US" altLang="zh-CN" i="1">
                              <a:latin typeface="Cambria Math" panose="02040503050406030204" pitchFamily="18" charset="0"/>
                            </a:rPr>
                            <m:t>1−</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Ω</m:t>
                                      </m:r>
                                    </m:e>
                                    <m:sub>
                                      <m:r>
                                        <a:rPr lang="en-US" altLang="zh-CN" i="1">
                                          <a:latin typeface="Cambria Math" panose="02040503050406030204" pitchFamily="18" charset="0"/>
                                        </a:rPr>
                                        <m:t>𝑖</m:t>
                                      </m:r>
                                    </m:sub>
                                  </m:sSub>
                                </m:sub>
                                <m:sup/>
                                <m:e>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𝑷</m:t>
                                                          </m:r>
                                                        </m:e>
                                                        <m:sup>
                                                          <m:r>
                                                            <a:rPr lang="en-US" altLang="zh-CN" i="1">
                                                              <a:latin typeface="Cambria Math" panose="02040503050406030204" pitchFamily="18" charset="0"/>
                                                            </a:rPr>
                                                            <m:t>⊤</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𝑷</m:t>
                                                          </m:r>
                                                        </m:e>
                                                        <m:sup>
                                                          <m:r>
                                                            <a:rPr lang="en-US" altLang="zh-CN" i="1">
                                                              <a:latin typeface="Cambria Math" panose="02040503050406030204" pitchFamily="18" charset="0"/>
                                                            </a:rPr>
                                                            <m:t>⊤</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e>
                                          </m:d>
                                        </m:e>
                                      </m:func>
                                    </m:num>
                                    <m:den>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𝑙</m:t>
                                          </m:r>
                                        </m:sub>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𝑷</m:t>
                                                              </m:r>
                                                            </m:e>
                                                            <m:sup>
                                                              <m:r>
                                                                <a:rPr lang="en-US" altLang="zh-CN" i="1">
                                                                  <a:latin typeface="Cambria Math" panose="02040503050406030204" pitchFamily="18" charset="0"/>
                                                                </a:rPr>
                                                                <m:t>⊤</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𝑷</m:t>
                                                                  </m:r>
                                                                </m:e>
                                                                <m:sup>
                                                                  <m:r>
                                                                    <a:rPr lang="en-US" altLang="zh-CN" i="1">
                                                                      <a:latin typeface="Cambria Math" panose="02040503050406030204" pitchFamily="18" charset="0"/>
                                                                    </a:rPr>
                                                                    <m:t>⊤</m:t>
                                                                  </m:r>
                                                                </m:sup>
                                                              </m:sSup>
                                                              <m:r>
                                                                <a:rPr lang="en-US" altLang="zh-CN" b="1" i="1">
                                                                  <a:latin typeface="Cambria Math" panose="02040503050406030204" pitchFamily="18" charset="0"/>
                                                                </a:rPr>
                                                                <m:t>𝒙</m:t>
                                                              </m:r>
                                                            </m:e>
                                                            <m:sub>
                                                              <m:r>
                                                                <a:rPr lang="en-US" altLang="zh-CN" i="1">
                                                                  <a:latin typeface="Cambria Math" panose="02040503050406030204" pitchFamily="18" charset="0"/>
                                                                </a:rPr>
                                                                <m:t>𝑙</m:t>
                                                              </m:r>
                                                            </m:sub>
                                                          </m:sSub>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e>
                                              </m:d>
                                            </m:e>
                                          </m:func>
                                        </m:e>
                                      </m:nary>
                                    </m:den>
                                  </m:f>
                                </m:e>
                              </m:nary>
                            </m:e>
                          </m:nary>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559585" y="5605285"/>
                <a:ext cx="4428328" cy="94525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503504" y="4553225"/>
                <a:ext cx="2374881" cy="4655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e>
                        <m:sup>
                          <m:r>
                            <a:rPr lang="en-US" altLang="zh-CN" i="1">
                              <a:latin typeface="Cambria Math" panose="02040503050406030204" pitchFamily="18" charset="0"/>
                            </a:rPr>
                            <m:t>⊤</m:t>
                          </m:r>
                        </m:sup>
                      </m:sSup>
                      <m:r>
                        <a:rPr lang="en-US" altLang="zh-CN" b="1" i="1">
                          <a:latin typeface="Cambria Math" panose="02040503050406030204" pitchFamily="18" charset="0"/>
                        </a:rPr>
                        <m:t>𝑴</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503504" y="4553225"/>
                <a:ext cx="2374881" cy="465512"/>
              </a:xfrm>
              <a:prstGeom prst="rect">
                <a:avLst/>
              </a:prstGeom>
              <a:blipFill>
                <a:blip r:embed="rId7"/>
                <a:stretch>
                  <a:fillRect b="-6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987913" y="5037069"/>
                <a:ext cx="2610458" cy="4655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e>
                        <m:sup>
                          <m:r>
                            <a:rPr lang="en-US" altLang="zh-CN" i="1">
                              <a:latin typeface="Cambria Math" panose="02040503050406030204" pitchFamily="18" charset="0"/>
                            </a:rPr>
                            <m:t>⊤</m:t>
                          </m:r>
                        </m:sup>
                      </m:sSup>
                      <m:r>
                        <a:rPr lang="en-US" altLang="zh-CN" b="1" i="1">
                          <a:latin typeface="Cambria Math" panose="02040503050406030204" pitchFamily="18" charset="0"/>
                        </a:rPr>
                        <m:t>𝑷</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𝑷</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5987913" y="5037069"/>
                <a:ext cx="2610458" cy="465512"/>
              </a:xfrm>
              <a:prstGeom prst="rect">
                <a:avLst/>
              </a:prstGeom>
              <a:blipFill>
                <a:blip r:embed="rId8"/>
                <a:stretch>
                  <a:fillRect b="-6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241573" y="2153330"/>
                <a:ext cx="2898742" cy="8404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e>
                                      </m:d>
                                    </m:e>
                                    <m:sub>
                                      <m:r>
                                        <a:rPr lang="en-US" altLang="zh-CN" i="1">
                                          <a:latin typeface="Cambria Math" panose="02040503050406030204" pitchFamily="18" charset="0"/>
                                        </a:rPr>
                                        <m:t>𝑀</m:t>
                                      </m:r>
                                    </m:sub>
                                    <m:sup>
                                      <m:r>
                                        <a:rPr lang="en-US" altLang="zh-CN" i="1">
                                          <a:latin typeface="Cambria Math" panose="02040503050406030204" pitchFamily="18" charset="0"/>
                                        </a:rPr>
                                        <m:t>2</m:t>
                                      </m:r>
                                    </m:sup>
                                  </m:sSubSup>
                                </m:e>
                              </m:d>
                            </m:e>
                          </m:func>
                        </m:num>
                        <m:den>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𝑙</m:t>
                              </m:r>
                            </m:sub>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𝑙</m:t>
                                                  </m:r>
                                                </m:sub>
                                              </m:sSub>
                                            </m:e>
                                          </m:d>
                                        </m:e>
                                        <m:sub>
                                          <m:r>
                                            <a:rPr lang="en-US" altLang="zh-CN" i="1">
                                              <a:latin typeface="Cambria Math" panose="02040503050406030204" pitchFamily="18" charset="0"/>
                                            </a:rPr>
                                            <m:t>𝑀</m:t>
                                          </m:r>
                                        </m:sub>
                                        <m:sup>
                                          <m:r>
                                            <a:rPr lang="en-US" altLang="zh-CN" i="1">
                                              <a:latin typeface="Cambria Math" panose="02040503050406030204" pitchFamily="18" charset="0"/>
                                            </a:rPr>
                                            <m:t>2</m:t>
                                          </m:r>
                                        </m:sup>
                                      </m:sSubSup>
                                    </m:e>
                                  </m:d>
                                </m:e>
                              </m:func>
                            </m:e>
                          </m:nary>
                        </m:den>
                      </m:f>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5241573" y="2153330"/>
                <a:ext cx="2898742" cy="840486"/>
              </a:xfrm>
              <a:prstGeom prst="rect">
                <a:avLst/>
              </a:prstGeom>
              <a:blipFill>
                <a:blip r:embed="rId9"/>
                <a:stretch>
                  <a:fillRect/>
                </a:stretch>
              </a:blipFill>
            </p:spPr>
            <p:txBody>
              <a:bodyPr/>
              <a:lstStyle/>
              <a:p>
                <a:r>
                  <a:rPr lang="zh-CN" altLang="en-US">
                    <a:noFill/>
                  </a:rPr>
                  <a:t> </a:t>
                </a:r>
              </a:p>
            </p:txBody>
          </p:sp>
        </mc:Fallback>
      </mc:AlternateContent>
      <p:sp>
        <p:nvSpPr>
          <p:cNvPr id="14" name="右箭头 13"/>
          <p:cNvSpPr/>
          <p:nvPr/>
        </p:nvSpPr>
        <p:spPr>
          <a:xfrm>
            <a:off x="5632330" y="5184388"/>
            <a:ext cx="272562" cy="212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6118613" y="5701376"/>
                <a:ext cx="3007803" cy="923330"/>
              </a:xfrm>
              <a:prstGeom prst="rect">
                <a:avLst/>
              </a:prstGeom>
            </p:spPr>
            <p:txBody>
              <a:bodyPr wrap="square">
                <a:spAutoFit/>
              </a:bodyPr>
              <a:lstStyle/>
              <a:p>
                <a:r>
                  <a:rPr lang="zh-CN" altLang="en-US" dirty="0" smtClean="0"/>
                  <a:t>求解即可得到最大化近邻分类器</a:t>
                </a:r>
                <a:r>
                  <a:rPr lang="en-US" altLang="zh-CN" dirty="0"/>
                  <a:t>LOO</a:t>
                </a:r>
                <a:r>
                  <a:rPr lang="zh-CN" altLang="en-US" dirty="0"/>
                  <a:t>正确率的距离度量</a:t>
                </a:r>
                <a:r>
                  <a:rPr lang="zh-CN" altLang="en-US" dirty="0" smtClean="0"/>
                  <a:t>矩阵</a:t>
                </a:r>
                <a14:m>
                  <m:oMath xmlns:m="http://schemas.openxmlformats.org/officeDocument/2006/math">
                    <m:r>
                      <a:rPr lang="en-US" altLang="zh-CN" b="1" i="1" smtClean="0">
                        <a:latin typeface="Cambria Math" panose="02040503050406030204" pitchFamily="18" charset="0"/>
                      </a:rPr>
                      <m:t>𝑴</m:t>
                    </m:r>
                  </m:oMath>
                </a14:m>
                <a:r>
                  <a:rPr lang="zh-CN" altLang="en-US" dirty="0" smtClean="0"/>
                  <a:t> </a:t>
                </a:r>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118613" y="5701376"/>
                <a:ext cx="3007803" cy="923330"/>
              </a:xfrm>
              <a:prstGeom prst="rect">
                <a:avLst/>
              </a:prstGeom>
              <a:blipFill>
                <a:blip r:embed="rId10"/>
                <a:stretch>
                  <a:fillRect l="-1826"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500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a:t>
            </a:r>
            <a:r>
              <a:rPr lang="zh-CN" altLang="en-US" dirty="0"/>
              <a:t>近邻分类示意图</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4800601"/>
                <a:ext cx="7886700" cy="1614038"/>
              </a:xfrm>
            </p:spPr>
            <p:txBody>
              <a:bodyPr>
                <a:normAutofit/>
              </a:bodyPr>
              <a:lstStyle/>
              <a:p>
                <a:r>
                  <a:rPr lang="en-US" altLang="zh-CN" dirty="0"/>
                  <a:t>k</a:t>
                </a:r>
                <a:r>
                  <a:rPr lang="zh-CN" altLang="en-US" dirty="0"/>
                  <a:t>近邻分类器中的</a:t>
                </a:r>
                <a14:m>
                  <m:oMath xmlns:m="http://schemas.openxmlformats.org/officeDocument/2006/math">
                    <m:r>
                      <a:rPr lang="en-US" altLang="zh-CN" i="1" dirty="0" smtClean="0">
                        <a:latin typeface="Cambria Math" panose="02040503050406030204" pitchFamily="18" charset="0"/>
                      </a:rPr>
                      <m:t>𝑘</m:t>
                    </m:r>
                  </m:oMath>
                </a14:m>
                <a:r>
                  <a:rPr lang="zh-CN" altLang="en-US" dirty="0"/>
                  <a:t>是一个重要参数，当</a:t>
                </a:r>
                <a:r>
                  <a:rPr lang="en-US" altLang="zh-CN" dirty="0"/>
                  <a:t>k</a:t>
                </a:r>
                <a:r>
                  <a:rPr lang="zh-CN" altLang="en-US" dirty="0"/>
                  <a:t>取不同值时，分类结果会有显著不同</a:t>
                </a:r>
                <a:r>
                  <a:rPr lang="zh-CN" altLang="en-US" dirty="0" smtClean="0"/>
                  <a:t>。</a:t>
                </a:r>
                <a:endParaRPr lang="en-US" altLang="zh-CN" dirty="0" smtClean="0"/>
              </a:p>
              <a:p>
                <a:r>
                  <a:rPr lang="zh-CN" altLang="en-US" dirty="0" smtClean="0"/>
                  <a:t>另一方面</a:t>
                </a:r>
                <a:r>
                  <a:rPr lang="zh-CN" altLang="en-US" dirty="0"/>
                  <a:t>，若采用不同的距离计算方式，则找出的“近邻”可能有显著差别，从而也会导致分类结果有显著不同</a:t>
                </a:r>
                <a:r>
                  <a:rPr lang="zh-CN" altLang="en-US"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4800601"/>
                <a:ext cx="7886700" cy="1614038"/>
              </a:xfrm>
              <a:blipFill>
                <a:blip r:embed="rId2"/>
                <a:stretch>
                  <a:fillRect l="-773" t="-4545"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a:t>
            </a:fld>
            <a:endParaRPr lang="zh-CN" altLang="en-US"/>
          </a:p>
        </p:txBody>
      </p:sp>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86" y="1251458"/>
            <a:ext cx="8384740" cy="3431378"/>
          </a:xfrm>
          <a:prstGeom prst="rect">
            <a:avLst/>
          </a:prstGeom>
        </p:spPr>
      </p:pic>
    </p:spTree>
    <p:extLst>
      <p:ext uri="{BB962C8B-B14F-4D97-AF65-F5344CB8AC3E}">
        <p14:creationId xmlns:p14="http://schemas.microsoft.com/office/powerpoint/2010/main" val="25720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度量学习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实际上，我们不仅能把错误率这样的监督学习目标作为度量学习的优化目标，还能在度量学习中引入领域知识。</a:t>
                </a:r>
                <a:endParaRPr lang="en-US" altLang="zh-CN" dirty="0"/>
              </a:p>
              <a:p>
                <a:r>
                  <a:rPr lang="zh-CN" altLang="en-US" dirty="0"/>
                  <a:t>若已知某些样本相似、某些样本不相似</a:t>
                </a:r>
                <a:r>
                  <a:rPr lang="zh-CN" altLang="en-US" dirty="0" smtClean="0"/>
                  <a:t>，则</a:t>
                </a:r>
                <a:r>
                  <a:rPr lang="zh-CN" altLang="en-US" dirty="0"/>
                  <a:t>可定义</a:t>
                </a:r>
                <a:r>
                  <a:rPr lang="zh-CN" altLang="en-US" dirty="0" smtClean="0"/>
                  <a:t>“必连</a:t>
                </a:r>
                <a:r>
                  <a:rPr lang="zh-CN" altLang="en-US" dirty="0" smtClean="0">
                    <a:sym typeface="Wingdings"/>
                  </a:rPr>
                  <a:t>” </a:t>
                </a:r>
                <a:r>
                  <a:rPr lang="en-US" altLang="zh-CN" dirty="0" smtClean="0">
                    <a:sym typeface="Wingdings"/>
                  </a:rPr>
                  <a:t>(</a:t>
                </a:r>
                <a:r>
                  <a:rPr lang="en-US" altLang="zh-CN" dirty="0">
                    <a:sym typeface="Wingdings"/>
                  </a:rPr>
                  <a:t>must-link</a:t>
                </a:r>
                <a:r>
                  <a:rPr lang="en-US" altLang="zh-CN" dirty="0" smtClean="0">
                    <a:sym typeface="Wingdings"/>
                  </a:rPr>
                  <a:t>) </a:t>
                </a:r>
                <a:r>
                  <a:rPr lang="zh-CN" altLang="en-US" dirty="0" smtClean="0">
                    <a:sym typeface="Wingdings"/>
                  </a:rPr>
                  <a:t>约束集合</a:t>
                </a:r>
                <a14:m>
                  <m:oMath xmlns:m="http://schemas.openxmlformats.org/officeDocument/2006/math">
                    <m:r>
                      <a:rPr lang="en-US" altLang="zh-CN" i="1">
                        <a:latin typeface="Cambria Math" panose="02040503050406030204" pitchFamily="18" charset="0"/>
                        <a:sym typeface="Wingdings"/>
                      </a:rPr>
                      <m:t>ℳ</m:t>
                    </m:r>
                  </m:oMath>
                </a14:m>
                <a:r>
                  <a:rPr lang="zh-CN" altLang="en-US" dirty="0" smtClean="0">
                    <a:sym typeface="Wingdings"/>
                  </a:rPr>
                  <a:t> 与</a:t>
                </a:r>
                <a:r>
                  <a:rPr lang="zh-CN" altLang="en-US" dirty="0">
                    <a:sym typeface="Wingdings"/>
                  </a:rPr>
                  <a:t>“勿连”</a:t>
                </a:r>
                <a:r>
                  <a:rPr lang="en-US" altLang="zh-CN" dirty="0">
                    <a:sym typeface="Wingdings"/>
                  </a:rPr>
                  <a:t>(cannot-link)</a:t>
                </a:r>
                <a:r>
                  <a:rPr lang="zh-CN" altLang="en-US" dirty="0">
                    <a:sym typeface="Wingdings"/>
                  </a:rPr>
                  <a:t>约束</a:t>
                </a:r>
                <a:r>
                  <a:rPr lang="zh-CN" altLang="en-US" dirty="0" smtClean="0">
                    <a:sym typeface="Wingdings"/>
                  </a:rPr>
                  <a:t>集合</a:t>
                </a:r>
                <a14:m>
                  <m:oMath xmlns:m="http://schemas.openxmlformats.org/officeDocument/2006/math">
                    <m:r>
                      <a:rPr lang="en-US" altLang="zh-CN" b="1" i="1">
                        <a:latin typeface="Cambria Math" panose="02040503050406030204" pitchFamily="18" charset="0"/>
                        <a:sym typeface="Wingdings"/>
                      </a:rPr>
                      <m:t>𝒞</m:t>
                    </m:r>
                    <m:r>
                      <a:rPr lang="en-US" altLang="zh-CN" b="1" i="1">
                        <a:latin typeface="Cambria Math" panose="02040503050406030204" pitchFamily="18" charset="0"/>
                        <a:sym typeface="Wingdings"/>
                      </a:rPr>
                      <m:t> </m:t>
                    </m:r>
                  </m:oMath>
                </a14:m>
                <a:r>
                  <a:rPr lang="zh-CN" altLang="en-US" dirty="0" smtClean="0">
                    <a:sym typeface="Wingdings"/>
                  </a:rPr>
                  <a:t>：</a:t>
                </a:r>
                <a:endParaRPr lang="en-US" altLang="zh-CN" dirty="0">
                  <a:sym typeface="Wingdings"/>
                </a:endParaRPr>
              </a:p>
              <a:p>
                <a:pPr lvl="1"/>
                <a14:m>
                  <m:oMath xmlns:m="http://schemas.openxmlformats.org/officeDocument/2006/math">
                    <m:d>
                      <m:dPr>
                        <m:ctrlPr>
                          <a:rPr lang="en-US" altLang="zh-CN" b="0" i="1" smtClean="0">
                            <a:latin typeface="Cambria Math" panose="02040503050406030204" pitchFamily="18" charset="0"/>
                            <a:sym typeface="Wingdings"/>
                          </a:rPr>
                        </m:ctrlPr>
                      </m:dPr>
                      <m:e>
                        <m:sSub>
                          <m:sSubPr>
                            <m:ctrlPr>
                              <a:rPr lang="en-US" altLang="zh-CN" b="0" i="1" smtClean="0">
                                <a:latin typeface="Cambria Math" panose="02040503050406030204" pitchFamily="18" charset="0"/>
                                <a:sym typeface="Wingdings"/>
                              </a:rPr>
                            </m:ctrlPr>
                          </m:sSubPr>
                          <m:e>
                            <m:r>
                              <a:rPr lang="en-US" altLang="zh-CN" b="1" i="1" smtClean="0">
                                <a:latin typeface="Cambria Math" panose="02040503050406030204" pitchFamily="18" charset="0"/>
                                <a:sym typeface="Wingdings"/>
                              </a:rPr>
                              <m:t>𝒙</m:t>
                            </m:r>
                          </m:e>
                          <m:sub>
                            <m:r>
                              <a:rPr lang="en-US" altLang="zh-CN" b="0" i="1" smtClean="0">
                                <a:latin typeface="Cambria Math" panose="02040503050406030204" pitchFamily="18" charset="0"/>
                                <a:sym typeface="Wingdings"/>
                              </a:rPr>
                              <m:t>𝑖</m:t>
                            </m:r>
                          </m:sub>
                        </m:sSub>
                        <m:r>
                          <a:rPr lang="en-US" altLang="zh-CN" b="0" i="1" smtClean="0">
                            <a:latin typeface="Cambria Math" panose="02040503050406030204" pitchFamily="18" charset="0"/>
                            <a:sym typeface="Wingdings"/>
                          </a:rPr>
                          <m:t>,</m:t>
                        </m:r>
                        <m:sSub>
                          <m:sSubPr>
                            <m:ctrlPr>
                              <a:rPr lang="en-US" altLang="zh-CN" b="0" i="1" smtClean="0">
                                <a:latin typeface="Cambria Math" panose="02040503050406030204" pitchFamily="18" charset="0"/>
                                <a:sym typeface="Wingdings"/>
                              </a:rPr>
                            </m:ctrlPr>
                          </m:sSubPr>
                          <m:e>
                            <m:r>
                              <a:rPr lang="en-US" altLang="zh-CN" b="1" i="1" smtClean="0">
                                <a:latin typeface="Cambria Math" panose="02040503050406030204" pitchFamily="18" charset="0"/>
                                <a:sym typeface="Wingdings"/>
                              </a:rPr>
                              <m:t>𝒙</m:t>
                            </m:r>
                          </m:e>
                          <m:sub>
                            <m:r>
                              <a:rPr lang="en-US" altLang="zh-CN" b="0" i="1" smtClean="0">
                                <a:latin typeface="Cambria Math" panose="02040503050406030204" pitchFamily="18" charset="0"/>
                                <a:sym typeface="Wingdings"/>
                              </a:rPr>
                              <m:t>𝑗</m:t>
                            </m:r>
                          </m:sub>
                        </m:sSub>
                      </m:e>
                    </m:d>
                    <m:r>
                      <a:rPr lang="en-US" altLang="zh-CN" b="0" i="1" smtClean="0">
                        <a:latin typeface="Cambria Math" panose="02040503050406030204" pitchFamily="18" charset="0"/>
                        <a:sym typeface="Wingdings"/>
                      </a:rPr>
                      <m:t>∈</m:t>
                    </m:r>
                    <m:r>
                      <a:rPr lang="en-US" altLang="zh-CN" i="1">
                        <a:latin typeface="Cambria Math" panose="02040503050406030204" pitchFamily="18" charset="0"/>
                        <a:sym typeface="Wingdings"/>
                      </a:rPr>
                      <m:t>ℳ</m:t>
                    </m:r>
                  </m:oMath>
                </a14:m>
                <a:r>
                  <a:rPr lang="zh-CN" altLang="en-US" dirty="0" smtClean="0">
                    <a:sym typeface="Wingdings"/>
                  </a:rPr>
                  <a:t>，表示</a:t>
                </a:r>
                <a14:m>
                  <m:oMath xmlns:m="http://schemas.openxmlformats.org/officeDocument/2006/math">
                    <m:sSub>
                      <m:sSubPr>
                        <m:ctrlPr>
                          <a:rPr lang="en-US" altLang="zh-CN" i="1">
                            <a:latin typeface="Cambria Math" panose="02040503050406030204" pitchFamily="18" charset="0"/>
                            <a:sym typeface="Wingdings"/>
                          </a:rPr>
                        </m:ctrlPr>
                      </m:sSubPr>
                      <m:e>
                        <m:r>
                          <a:rPr lang="en-US" altLang="zh-CN" b="1" i="1">
                            <a:latin typeface="Cambria Math" panose="02040503050406030204" pitchFamily="18" charset="0"/>
                            <a:sym typeface="Wingdings"/>
                          </a:rPr>
                          <m:t>𝒙</m:t>
                        </m:r>
                      </m:e>
                      <m:sub>
                        <m:r>
                          <a:rPr lang="en-US" altLang="zh-CN" i="1">
                            <a:latin typeface="Cambria Math" panose="02040503050406030204" pitchFamily="18" charset="0"/>
                            <a:sym typeface="Wingdings"/>
                          </a:rPr>
                          <m:t>𝑖</m:t>
                        </m:r>
                      </m:sub>
                    </m:sSub>
                  </m:oMath>
                </a14:m>
                <a:r>
                  <a:rPr lang="zh-CN" altLang="en-US" dirty="0" smtClean="0"/>
                  <a:t>与</a:t>
                </a:r>
                <a14:m>
                  <m:oMath xmlns:m="http://schemas.openxmlformats.org/officeDocument/2006/math">
                    <m:sSub>
                      <m:sSubPr>
                        <m:ctrlPr>
                          <a:rPr lang="en-US" altLang="zh-CN" i="1">
                            <a:latin typeface="Cambria Math" panose="02040503050406030204" pitchFamily="18" charset="0"/>
                            <a:sym typeface="Wingdings"/>
                          </a:rPr>
                        </m:ctrlPr>
                      </m:sSubPr>
                      <m:e>
                        <m:r>
                          <a:rPr lang="en-US" altLang="zh-CN" b="1" i="1">
                            <a:latin typeface="Cambria Math" panose="02040503050406030204" pitchFamily="18" charset="0"/>
                            <a:sym typeface="Wingdings"/>
                          </a:rPr>
                          <m:t>𝒙</m:t>
                        </m:r>
                      </m:e>
                      <m:sub>
                        <m:r>
                          <a:rPr lang="en-US" altLang="zh-CN" i="1">
                            <a:latin typeface="Cambria Math" panose="02040503050406030204" pitchFamily="18" charset="0"/>
                            <a:sym typeface="Wingdings"/>
                          </a:rPr>
                          <m:t>𝑗</m:t>
                        </m:r>
                      </m:sub>
                    </m:sSub>
                  </m:oMath>
                </a14:m>
                <a:r>
                  <a:rPr lang="zh-CN" altLang="en-US" dirty="0" smtClean="0">
                    <a:sym typeface="Wingdings"/>
                  </a:rPr>
                  <a:t>相似</a:t>
                </a:r>
                <a:endParaRPr lang="en-US" altLang="zh-CN" dirty="0" smtClean="0">
                  <a:sym typeface="Wingdings"/>
                </a:endParaRPr>
              </a:p>
              <a:p>
                <a:pPr lvl="1"/>
                <a14:m>
                  <m:oMath xmlns:m="http://schemas.openxmlformats.org/officeDocument/2006/math">
                    <m:d>
                      <m:dPr>
                        <m:ctrlPr>
                          <a:rPr lang="en-US" altLang="zh-CN" i="1">
                            <a:latin typeface="Cambria Math" panose="02040503050406030204" pitchFamily="18" charset="0"/>
                            <a:sym typeface="Wingdings"/>
                          </a:rPr>
                        </m:ctrlPr>
                      </m:dPr>
                      <m:e>
                        <m:sSub>
                          <m:sSubPr>
                            <m:ctrlPr>
                              <a:rPr lang="en-US" altLang="zh-CN" i="1">
                                <a:latin typeface="Cambria Math" panose="02040503050406030204" pitchFamily="18" charset="0"/>
                                <a:sym typeface="Wingdings"/>
                              </a:rPr>
                            </m:ctrlPr>
                          </m:sSubPr>
                          <m:e>
                            <m:r>
                              <a:rPr lang="en-US" altLang="zh-CN" b="1" i="1">
                                <a:latin typeface="Cambria Math" panose="02040503050406030204" pitchFamily="18" charset="0"/>
                                <a:sym typeface="Wingdings"/>
                              </a:rPr>
                              <m:t>𝒙</m:t>
                            </m:r>
                          </m:e>
                          <m:sub>
                            <m:r>
                              <a:rPr lang="en-US" altLang="zh-CN" i="1">
                                <a:latin typeface="Cambria Math" panose="02040503050406030204" pitchFamily="18" charset="0"/>
                                <a:sym typeface="Wingdings"/>
                              </a:rPr>
                              <m:t>𝑖</m:t>
                            </m:r>
                          </m:sub>
                        </m:sSub>
                        <m:r>
                          <a:rPr lang="en-US" altLang="zh-CN" i="1">
                            <a:latin typeface="Cambria Math" panose="02040503050406030204" pitchFamily="18" charset="0"/>
                            <a:sym typeface="Wingdings"/>
                          </a:rPr>
                          <m:t>,</m:t>
                        </m:r>
                        <m:sSub>
                          <m:sSubPr>
                            <m:ctrlPr>
                              <a:rPr lang="en-US" altLang="zh-CN" i="1">
                                <a:latin typeface="Cambria Math" panose="02040503050406030204" pitchFamily="18" charset="0"/>
                                <a:sym typeface="Wingdings"/>
                              </a:rPr>
                            </m:ctrlPr>
                          </m:sSubPr>
                          <m:e>
                            <m:r>
                              <a:rPr lang="en-US" altLang="zh-CN" b="1" i="1">
                                <a:latin typeface="Cambria Math" panose="02040503050406030204" pitchFamily="18" charset="0"/>
                                <a:sym typeface="Wingdings"/>
                              </a:rPr>
                              <m:t>𝒙</m:t>
                            </m:r>
                          </m:e>
                          <m:sub>
                            <m:r>
                              <a:rPr lang="en-US" altLang="zh-CN" i="1">
                                <a:latin typeface="Cambria Math" panose="02040503050406030204" pitchFamily="18" charset="0"/>
                                <a:sym typeface="Wingdings"/>
                              </a:rPr>
                              <m:t>𝑗</m:t>
                            </m:r>
                          </m:sub>
                        </m:sSub>
                      </m:e>
                    </m:d>
                    <m:r>
                      <a:rPr lang="en-US" altLang="zh-CN" b="0" i="1" smtClean="0">
                        <a:latin typeface="Cambria Math" panose="02040503050406030204" pitchFamily="18" charset="0"/>
                        <a:sym typeface="Wingdings"/>
                      </a:rPr>
                      <m:t>∈</m:t>
                    </m:r>
                    <m:r>
                      <a:rPr lang="en-US" altLang="zh-CN" i="1">
                        <a:latin typeface="Cambria Math" panose="02040503050406030204" pitchFamily="18" charset="0"/>
                        <a:sym typeface="Wingdings"/>
                      </a:rPr>
                      <m:t>𝒞</m:t>
                    </m:r>
                  </m:oMath>
                </a14:m>
                <a:r>
                  <a:rPr lang="zh-CN" altLang="en-US" dirty="0">
                    <a:sym typeface="Wingdings"/>
                  </a:rPr>
                  <a:t>，表示</a:t>
                </a:r>
                <a14:m>
                  <m:oMath xmlns:m="http://schemas.openxmlformats.org/officeDocument/2006/math">
                    <m:sSub>
                      <m:sSubPr>
                        <m:ctrlPr>
                          <a:rPr lang="en-US" altLang="zh-CN" i="1">
                            <a:latin typeface="Cambria Math" panose="02040503050406030204" pitchFamily="18" charset="0"/>
                            <a:sym typeface="Wingdings"/>
                          </a:rPr>
                        </m:ctrlPr>
                      </m:sSubPr>
                      <m:e>
                        <m:r>
                          <a:rPr lang="en-US" altLang="zh-CN" b="1" i="1">
                            <a:latin typeface="Cambria Math" panose="02040503050406030204" pitchFamily="18" charset="0"/>
                            <a:sym typeface="Wingdings"/>
                          </a:rPr>
                          <m:t>𝒙</m:t>
                        </m:r>
                      </m:e>
                      <m:sub>
                        <m:r>
                          <a:rPr lang="en-US" altLang="zh-CN" i="1">
                            <a:latin typeface="Cambria Math" panose="02040503050406030204" pitchFamily="18" charset="0"/>
                            <a:sym typeface="Wingdings"/>
                          </a:rPr>
                          <m:t>𝑖</m:t>
                        </m:r>
                      </m:sub>
                    </m:sSub>
                  </m:oMath>
                </a14:m>
                <a:r>
                  <a:rPr lang="zh-CN" altLang="en-US" dirty="0"/>
                  <a:t>与</a:t>
                </a:r>
                <a14:m>
                  <m:oMath xmlns:m="http://schemas.openxmlformats.org/officeDocument/2006/math">
                    <m:sSub>
                      <m:sSubPr>
                        <m:ctrlPr>
                          <a:rPr lang="en-US" altLang="zh-CN" i="1">
                            <a:latin typeface="Cambria Math" panose="02040503050406030204" pitchFamily="18" charset="0"/>
                            <a:sym typeface="Wingdings"/>
                          </a:rPr>
                        </m:ctrlPr>
                      </m:sSubPr>
                      <m:e>
                        <m:r>
                          <a:rPr lang="en-US" altLang="zh-CN" b="1" i="1">
                            <a:latin typeface="Cambria Math" panose="02040503050406030204" pitchFamily="18" charset="0"/>
                            <a:sym typeface="Wingdings"/>
                          </a:rPr>
                          <m:t>𝒙</m:t>
                        </m:r>
                      </m:e>
                      <m:sub>
                        <m:r>
                          <a:rPr lang="en-US" altLang="zh-CN" i="1">
                            <a:latin typeface="Cambria Math" panose="02040503050406030204" pitchFamily="18" charset="0"/>
                            <a:sym typeface="Wingdings"/>
                          </a:rPr>
                          <m:t>𝑗</m:t>
                        </m:r>
                      </m:sub>
                    </m:sSub>
                  </m:oMath>
                </a14:m>
                <a:r>
                  <a:rPr lang="zh-CN" altLang="en-US" dirty="0" smtClean="0">
                    <a:sym typeface="Wingdings"/>
                  </a:rPr>
                  <a:t>不相似</a:t>
                </a:r>
                <a:endParaRPr lang="en-US" altLang="zh-CN" dirty="0">
                  <a:sym typeface="Wingdings"/>
                </a:endParaRPr>
              </a:p>
              <a:p>
                <a:pPr lvl="1"/>
                <a:endParaRPr lang="en-US" altLang="zh-CN" dirty="0">
                  <a:sym typeface="Wingdings"/>
                </a:endParaRPr>
              </a:p>
              <a:p>
                <a:r>
                  <a:rPr lang="zh-CN" altLang="en-US" dirty="0"/>
                  <a:t>显然，我们希望相似的样本之间距离较小，不相似的样本之间距离较大</a:t>
                </a:r>
                <a:r>
                  <a:rPr lang="zh-CN" altLang="en-US" dirty="0" smtClean="0"/>
                  <a:t>，可</a:t>
                </a:r>
                <a:r>
                  <a:rPr lang="zh-CN" altLang="en-US" dirty="0"/>
                  <a:t>通过求解下面这个凸优化问题获得适当的度量</a:t>
                </a:r>
                <a:r>
                  <a:rPr lang="zh-CN" altLang="en-US" dirty="0" smtClean="0"/>
                  <a:t>矩阵</a:t>
                </a:r>
                <a14:m>
                  <m:oMath xmlns:m="http://schemas.openxmlformats.org/officeDocument/2006/math">
                    <m:r>
                      <a:rPr lang="en-US" altLang="zh-CN" b="1" i="1" smtClean="0">
                        <a:latin typeface="Cambria Math" panose="02040503050406030204" pitchFamily="18" charset="0"/>
                      </a:rPr>
                      <m:t>𝑴</m:t>
                    </m:r>
                  </m:oMath>
                </a14:m>
                <a:endParaRPr lang="en-US" altLang="zh-CN" dirty="0" smtClean="0"/>
              </a:p>
              <a:p>
                <a:endParaRPr lang="en-US" altLang="zh-CN" dirty="0"/>
              </a:p>
              <a:p>
                <a:endParaRPr lang="en-US" altLang="zh-CN" dirty="0" smtClean="0"/>
              </a:p>
              <a:p>
                <a:endParaRPr lang="en-US" altLang="zh-CN" dirty="0"/>
              </a:p>
              <a:p>
                <a:r>
                  <a:rPr lang="zh-CN" altLang="en-US" dirty="0" smtClean="0"/>
                  <a:t>上</a:t>
                </a:r>
                <a:r>
                  <a:rPr lang="zh-CN" altLang="en-US" dirty="0"/>
                  <a:t>式要求在不相似样本间的距离不小于</a:t>
                </a:r>
                <a:r>
                  <a:rPr lang="en-US" altLang="zh-CN" dirty="0"/>
                  <a:t>1</a:t>
                </a:r>
                <a:r>
                  <a:rPr lang="zh-CN" altLang="en-US" dirty="0"/>
                  <a:t>的前提下，使相似样本间的距离尽可能</a:t>
                </a:r>
                <a:r>
                  <a:rPr lang="zh-CN" altLang="en-US" dirty="0" smtClean="0"/>
                  <a:t>小</a:t>
                </a:r>
                <a:endParaRPr lang="en-US" altLang="zh-CN" dirty="0"/>
              </a:p>
              <a:p>
                <a:endParaRPr lang="en-US" altLang="zh-CN" dirty="0" smtClean="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b="-61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40</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130159" y="4593656"/>
                <a:ext cx="2976712" cy="9803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m:rPr>
                                  <m:sty m:val="p"/>
                                </m:rPr>
                                <a:rPr lang="en-US" altLang="zh-CN" sz="2100">
                                  <a:latin typeface="Cambria Math" panose="02040503050406030204" pitchFamily="18" charset="0"/>
                                </a:rPr>
                                <m:t>M</m:t>
                              </m:r>
                            </m:lim>
                          </m:limLow>
                        </m:fName>
                        <m:e>
                          <m:nary>
                            <m:naryPr>
                              <m:chr m:val="∑"/>
                              <m:supHide m:val="on"/>
                              <m:ctrlPr>
                                <a:rPr lang="en-US" altLang="zh-CN" sz="2100" i="1">
                                  <a:latin typeface="Cambria Math" panose="02040503050406030204" pitchFamily="18" charset="0"/>
                                </a:rPr>
                              </m:ctrlPr>
                            </m:naryPr>
                            <m:sub>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𝑗</m:t>
                                      </m:r>
                                    </m:sub>
                                  </m:sSub>
                                </m:e>
                              </m:d>
                              <m:r>
                                <a:rPr lang="en-US" altLang="zh-CN" sz="2100" i="1">
                                  <a:latin typeface="Cambria Math" panose="02040503050406030204" pitchFamily="18" charset="0"/>
                                </a:rPr>
                                <m:t>∈</m:t>
                              </m:r>
                              <m:r>
                                <a:rPr lang="en-US" altLang="zh-CN" sz="2100" i="1">
                                  <a:latin typeface="Cambria Math" panose="02040503050406030204" pitchFamily="18" charset="0"/>
                                </a:rPr>
                                <m:t>ℳ</m:t>
                              </m:r>
                            </m:sub>
                            <m:sup/>
                            <m:e>
                              <m:sSubSup>
                                <m:sSubSupPr>
                                  <m:ctrlPr>
                                    <a:rPr lang="en-US" altLang="zh-CN" sz="2100" i="1">
                                      <a:latin typeface="Cambria Math" panose="02040503050406030204" pitchFamily="18" charset="0"/>
                                    </a:rPr>
                                  </m:ctrlPr>
                                </m:sSubSupPr>
                                <m:e>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sym typeface="Wingdings"/>
                                            </a:rPr>
                                          </m:ctrlPr>
                                        </m:sSubPr>
                                        <m:e>
                                          <m:r>
                                            <a:rPr lang="en-US" altLang="zh-CN" sz="2100" b="1" i="1">
                                              <a:latin typeface="Cambria Math" panose="02040503050406030204" pitchFamily="18" charset="0"/>
                                              <a:sym typeface="Wingdings"/>
                                            </a:rPr>
                                            <m:t>𝒙</m:t>
                                          </m:r>
                                        </m:e>
                                        <m:sub>
                                          <m:r>
                                            <a:rPr lang="en-US" altLang="zh-CN" sz="2100" i="1">
                                              <a:latin typeface="Cambria Math" panose="02040503050406030204" pitchFamily="18" charset="0"/>
                                              <a:sym typeface="Wingdings"/>
                                            </a:rPr>
                                            <m:t>𝑖</m:t>
                                          </m:r>
                                        </m:sub>
                                      </m:sSub>
                                      <m:r>
                                        <a:rPr lang="en-US" altLang="zh-CN" sz="2100" i="1">
                                          <a:latin typeface="Cambria Math" panose="02040503050406030204" pitchFamily="18" charset="0"/>
                                          <a:sym typeface="Wingdings"/>
                                        </a:rPr>
                                        <m:t>−</m:t>
                                      </m:r>
                                      <m:sSub>
                                        <m:sSubPr>
                                          <m:ctrlPr>
                                            <a:rPr lang="en-US" altLang="zh-CN" sz="2100" i="1">
                                              <a:latin typeface="Cambria Math" panose="02040503050406030204" pitchFamily="18" charset="0"/>
                                              <a:sym typeface="Wingdings"/>
                                            </a:rPr>
                                          </m:ctrlPr>
                                        </m:sSubPr>
                                        <m:e>
                                          <m:r>
                                            <a:rPr lang="en-US" altLang="zh-CN" sz="2100" b="1" i="1">
                                              <a:latin typeface="Cambria Math" panose="02040503050406030204" pitchFamily="18" charset="0"/>
                                              <a:sym typeface="Wingdings"/>
                                            </a:rPr>
                                            <m:t>𝒙</m:t>
                                          </m:r>
                                        </m:e>
                                        <m:sub>
                                          <m:r>
                                            <a:rPr lang="en-US" altLang="zh-CN" sz="2100" i="1">
                                              <a:latin typeface="Cambria Math" panose="02040503050406030204" pitchFamily="18" charset="0"/>
                                              <a:sym typeface="Wingdings"/>
                                            </a:rPr>
                                            <m:t>𝑗</m:t>
                                          </m:r>
                                        </m:sub>
                                      </m:sSub>
                                    </m:e>
                                  </m:d>
                                </m:e>
                                <m:sub>
                                  <m:r>
                                    <a:rPr lang="en-US" altLang="zh-CN" sz="2100" b="1" i="1">
                                      <a:latin typeface="Cambria Math" panose="02040503050406030204" pitchFamily="18" charset="0"/>
                                    </a:rPr>
                                    <m:t>𝑴</m:t>
                                  </m:r>
                                </m:sub>
                                <m:sup>
                                  <m:r>
                                    <a:rPr lang="en-US" altLang="zh-CN" sz="2100" i="1">
                                      <a:latin typeface="Cambria Math" panose="02040503050406030204" pitchFamily="18" charset="0"/>
                                    </a:rPr>
                                    <m:t>2</m:t>
                                  </m:r>
                                </m:sup>
                              </m:sSubSup>
                            </m:e>
                          </m:nary>
                        </m:e>
                      </m:func>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130159" y="4593656"/>
                <a:ext cx="2976712" cy="98039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212703" y="4657102"/>
                <a:ext cx="4011419" cy="8535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r>
                            <a:rPr lang="en-US" altLang="zh-CN" b="0" i="1" smtClean="0">
                              <a:latin typeface="Cambria Math" panose="02040503050406030204" pitchFamily="18" charset="0"/>
                            </a:rPr>
                            <m:t>𝒞</m:t>
                          </m:r>
                        </m:sub>
                        <m:sup/>
                        <m:e>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sym typeface="Wingdings"/>
                                        </a:rPr>
                                      </m:ctrlPr>
                                    </m:sSubPr>
                                    <m:e>
                                      <m:r>
                                        <a:rPr lang="en-US" altLang="zh-CN" b="1" i="1">
                                          <a:latin typeface="Cambria Math" panose="02040503050406030204" pitchFamily="18" charset="0"/>
                                          <a:sym typeface="Wingdings"/>
                                        </a:rPr>
                                        <m:t>𝒙</m:t>
                                      </m:r>
                                    </m:e>
                                    <m:sub>
                                      <m:r>
                                        <a:rPr lang="en-US" altLang="zh-CN" i="1">
                                          <a:latin typeface="Cambria Math" panose="02040503050406030204" pitchFamily="18" charset="0"/>
                                          <a:sym typeface="Wingdings"/>
                                        </a:rPr>
                                        <m:t>𝑖</m:t>
                                      </m:r>
                                    </m:sub>
                                  </m:sSub>
                                  <m:r>
                                    <a:rPr lang="en-US" altLang="zh-CN" i="1">
                                      <a:latin typeface="Cambria Math" panose="02040503050406030204" pitchFamily="18" charset="0"/>
                                      <a:sym typeface="Wingdings"/>
                                    </a:rPr>
                                    <m:t>−</m:t>
                                  </m:r>
                                  <m:sSub>
                                    <m:sSubPr>
                                      <m:ctrlPr>
                                        <a:rPr lang="en-US" altLang="zh-CN" i="1">
                                          <a:latin typeface="Cambria Math" panose="02040503050406030204" pitchFamily="18" charset="0"/>
                                          <a:sym typeface="Wingdings"/>
                                        </a:rPr>
                                      </m:ctrlPr>
                                    </m:sSubPr>
                                    <m:e>
                                      <m:r>
                                        <a:rPr lang="en-US" altLang="zh-CN" b="1" i="1">
                                          <a:latin typeface="Cambria Math" panose="02040503050406030204" pitchFamily="18" charset="0"/>
                                          <a:sym typeface="Wingdings"/>
                                        </a:rPr>
                                        <m:t>𝒙</m:t>
                                      </m:r>
                                    </m:e>
                                    <m:sub>
                                      <m:r>
                                        <a:rPr lang="en-US" altLang="zh-CN" i="1">
                                          <a:latin typeface="Cambria Math" panose="02040503050406030204" pitchFamily="18" charset="0"/>
                                          <a:sym typeface="Wingdings"/>
                                        </a:rPr>
                                        <m:t>𝑗</m:t>
                                      </m:r>
                                    </m:sub>
                                  </m:sSub>
                                </m:e>
                              </m:d>
                            </m:e>
                            <m:sub>
                              <m:r>
                                <a:rPr lang="en-US" altLang="zh-CN" b="1" i="1">
                                  <a:latin typeface="Cambria Math" panose="02040503050406030204" pitchFamily="18" charset="0"/>
                                </a:rPr>
                                <m:t>𝑴</m:t>
                              </m:r>
                            </m:sub>
                            <m:sup>
                              <m:r>
                                <a:rPr lang="en-US" altLang="zh-CN" i="1">
                                  <a:latin typeface="Cambria Math" panose="02040503050406030204" pitchFamily="18" charset="0"/>
                                </a:rPr>
                                <m:t>2</m:t>
                              </m:r>
                            </m:sup>
                          </m:sSubSup>
                        </m:e>
                      </m:nary>
                      <m:r>
                        <a:rPr lang="en-US" altLang="zh-CN" b="0" i="1" smtClean="0">
                          <a:latin typeface="Cambria Math" panose="02040503050406030204" pitchFamily="18" charset="0"/>
                        </a:rPr>
                        <m:t>≥1 </m:t>
                      </m:r>
                      <m:r>
                        <m:rPr>
                          <m:sty m:val="p"/>
                        </m:rPr>
                        <a:rPr lang="en-US" altLang="zh-CN" b="0" i="0" smtClean="0">
                          <a:latin typeface="Cambria Math" panose="02040503050406030204" pitchFamily="18" charset="0"/>
                        </a:rPr>
                        <m:t>and</m:t>
                      </m:r>
                      <m:r>
                        <a:rPr lang="en-US" altLang="zh-CN" b="0" i="1" smtClean="0">
                          <a:latin typeface="Cambria Math" panose="02040503050406030204" pitchFamily="18" charset="0"/>
                        </a:rPr>
                        <m:t> </m:t>
                      </m:r>
                      <m:r>
                        <a:rPr lang="en-US" altLang="zh-CN" b="1" i="1" smtClean="0">
                          <a:latin typeface="Cambria Math" panose="02040503050406030204" pitchFamily="18" charset="0"/>
                        </a:rPr>
                        <m:t>𝑴</m:t>
                      </m:r>
                      <m:r>
                        <a:rPr lang="en-US" altLang="zh-CN" b="0" i="1" smtClean="0">
                          <a:latin typeface="Cambria Math" panose="02040503050406030204" pitchFamily="18" charset="0"/>
                          <a:ea typeface="Cambria Math" panose="02040503050406030204" pitchFamily="18" charset="0"/>
                        </a:rPr>
                        <m:t>≽0</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4212703" y="4657102"/>
                <a:ext cx="4011419" cy="85350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133513" y="5204721"/>
                <a:ext cx="2010487" cy="369332"/>
              </a:xfrm>
              <a:prstGeom prst="rect">
                <a:avLst/>
              </a:prstGeom>
            </p:spPr>
            <p:txBody>
              <a:bodyPr wrap="none">
                <a:spAutoFit/>
              </a:bodyPr>
              <a:lstStyle/>
              <a:p>
                <a14:m>
                  <m:oMath xmlns:m="http://schemas.openxmlformats.org/officeDocument/2006/math">
                    <m:r>
                      <a:rPr lang="en-US" altLang="zh-CN" b="1" i="1">
                        <a:latin typeface="Cambria Math" panose="02040503050406030204" pitchFamily="18" charset="0"/>
                      </a:rPr>
                      <m:t>𝑴</m:t>
                    </m:r>
                  </m:oMath>
                </a14:m>
                <a:r>
                  <a:rPr lang="zh-CN" altLang="en-US" dirty="0"/>
                  <a:t>必须是半正定的</a:t>
                </a:r>
              </a:p>
            </p:txBody>
          </p:sp>
        </mc:Choice>
        <mc:Fallback xmlns="">
          <p:sp>
            <p:nvSpPr>
              <p:cNvPr id="9" name="矩形 8"/>
              <p:cNvSpPr>
                <a:spLocks noRot="1" noChangeAspect="1" noMove="1" noResize="1" noEditPoints="1" noAdjustHandles="1" noChangeArrowheads="1" noChangeShapeType="1" noTextEdit="1"/>
              </p:cNvSpPr>
              <p:nvPr/>
            </p:nvSpPr>
            <p:spPr>
              <a:xfrm>
                <a:off x="7133513" y="5204721"/>
                <a:ext cx="2010487" cy="369332"/>
              </a:xfrm>
              <a:prstGeom prst="rect">
                <a:avLst/>
              </a:prstGeom>
              <a:blipFill>
                <a:blip r:embed="rId5"/>
                <a:stretch>
                  <a:fillRect t="-10000" r="-2424"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346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度量学习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49" y="1482106"/>
                <a:ext cx="8084527" cy="4932533"/>
              </a:xfrm>
            </p:spPr>
            <p:txBody>
              <a:bodyPr/>
              <a:lstStyle/>
              <a:p>
                <a:r>
                  <a:rPr lang="zh-CN" altLang="en-US" dirty="0" smtClean="0"/>
                  <a:t>不同的度量学习方法针对不同目标获得“好”的半正定对称距离度量矩阵</a:t>
                </a:r>
                <a14:m>
                  <m:oMath xmlns:m="http://schemas.openxmlformats.org/officeDocument/2006/math">
                    <m:r>
                      <a:rPr lang="en-US" altLang="zh-CN" b="1" i="1" smtClean="0">
                        <a:latin typeface="Cambria Math" panose="02040503050406030204" pitchFamily="18" charset="0"/>
                      </a:rPr>
                      <m:t>𝑴</m:t>
                    </m:r>
                  </m:oMath>
                </a14:m>
                <a:r>
                  <a:rPr lang="zh-CN" altLang="en-US" dirty="0" smtClean="0"/>
                  <a:t>，若</a:t>
                </a:r>
                <a14:m>
                  <m:oMath xmlns:m="http://schemas.openxmlformats.org/officeDocument/2006/math">
                    <m:r>
                      <a:rPr lang="en-US" altLang="zh-CN" b="1" i="1" smtClean="0">
                        <a:latin typeface="Cambria Math" panose="02040503050406030204" pitchFamily="18" charset="0"/>
                      </a:rPr>
                      <m:t>𝑴</m:t>
                    </m:r>
                  </m:oMath>
                </a14:m>
                <a:r>
                  <a:rPr lang="zh-CN" altLang="en-US" dirty="0" smtClean="0"/>
                  <a:t>是</a:t>
                </a:r>
                <a:r>
                  <a:rPr lang="zh-CN" altLang="en-US" dirty="0"/>
                  <a:t>一个低秩矩阵，则通过对</a:t>
                </a:r>
                <a14:m>
                  <m:oMath xmlns:m="http://schemas.openxmlformats.org/officeDocument/2006/math">
                    <m:r>
                      <a:rPr lang="en-US" altLang="zh-CN" b="1" i="1">
                        <a:latin typeface="Cambria Math" panose="02040503050406030204" pitchFamily="18" charset="0"/>
                      </a:rPr>
                      <m:t>𝑴</m:t>
                    </m:r>
                  </m:oMath>
                </a14:m>
                <a:r>
                  <a:rPr lang="zh-CN" altLang="en-US" dirty="0"/>
                  <a:t>进行特征值分解，总能找到一组正交基，其正交基数目为矩阵</a:t>
                </a:r>
                <a14:m>
                  <m:oMath xmlns:m="http://schemas.openxmlformats.org/officeDocument/2006/math">
                    <m:r>
                      <a:rPr lang="en-US" altLang="zh-CN" b="1" i="1">
                        <a:latin typeface="Cambria Math" panose="02040503050406030204" pitchFamily="18" charset="0"/>
                      </a:rPr>
                      <m:t>𝑴</m:t>
                    </m:r>
                  </m:oMath>
                </a14:m>
                <a:r>
                  <a:rPr lang="zh-CN" altLang="en-US" dirty="0"/>
                  <a:t>的</a:t>
                </a:r>
                <a:r>
                  <a:rPr lang="zh-CN" altLang="en-US" dirty="0" smtClean="0"/>
                  <a:t>秩</a:t>
                </a:r>
                <a14:m>
                  <m:oMath xmlns:m="http://schemas.openxmlformats.org/officeDocument/2006/math">
                    <m:r>
                      <m:rPr>
                        <m:sty m:val="p"/>
                      </m:rPr>
                      <a:rPr lang="en-US" altLang="zh-CN" i="1" dirty="0">
                        <a:latin typeface="Cambria Math" panose="02040503050406030204" pitchFamily="18" charset="0"/>
                      </a:rPr>
                      <m:t>ra</m:t>
                    </m:r>
                    <m:r>
                      <m:rPr>
                        <m:sty m:val="p"/>
                      </m:rPr>
                      <a:rPr lang="en-US" altLang="zh-CN" b="0" i="0" dirty="0" smtClean="0">
                        <a:latin typeface="Cambria Math" panose="02040503050406030204" pitchFamily="18" charset="0"/>
                      </a:rPr>
                      <m:t>nk</m:t>
                    </m:r>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𝑴</m:t>
                        </m:r>
                      </m:e>
                    </m:d>
                  </m:oMath>
                </a14:m>
                <a:r>
                  <a:rPr lang="zh-CN" altLang="en-US" dirty="0" smtClean="0"/>
                  <a:t>，</a:t>
                </a:r>
                <a:r>
                  <a:rPr lang="zh-CN" altLang="en-US" dirty="0"/>
                  <a:t>小于原属性</a:t>
                </a:r>
                <a:r>
                  <a:rPr lang="zh-CN" altLang="en-US" dirty="0" smtClean="0"/>
                  <a:t>数</a:t>
                </a:r>
                <a14:m>
                  <m:oMath xmlns:m="http://schemas.openxmlformats.org/officeDocument/2006/math">
                    <m:r>
                      <a:rPr lang="en-US" altLang="zh-CN" i="1" dirty="0" smtClean="0">
                        <a:latin typeface="Cambria Math" panose="02040503050406030204" pitchFamily="18" charset="0"/>
                      </a:rPr>
                      <m:t>𝑑</m:t>
                    </m:r>
                  </m:oMath>
                </a14:m>
                <a:r>
                  <a:rPr lang="zh-CN" altLang="en-US" dirty="0" smtClean="0"/>
                  <a:t>。</a:t>
                </a:r>
                <a:endParaRPr lang="en-US" altLang="zh-CN" dirty="0" smtClean="0"/>
              </a:p>
              <a:p>
                <a:r>
                  <a:rPr lang="zh-CN" altLang="en-US" dirty="0" smtClean="0"/>
                  <a:t>于是</a:t>
                </a:r>
                <a:r>
                  <a:rPr lang="zh-CN" altLang="en-US" dirty="0"/>
                  <a:t>，度量学习学得的结果可衍生出一个降维</a:t>
                </a:r>
                <a:r>
                  <a:rPr lang="zh-CN" altLang="en-US" dirty="0" smtClean="0"/>
                  <a:t>矩阵</a:t>
                </a:r>
                <a14:m>
                  <m:oMath xmlns:m="http://schemas.openxmlformats.org/officeDocument/2006/math">
                    <m:r>
                      <a:rPr lang="en-US" altLang="zh-CN" b="1" i="1" smtClean="0">
                        <a:latin typeface="Cambria Math" panose="02040503050406030204" pitchFamily="18" charset="0"/>
                      </a:rPr>
                      <m:t>𝑷</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rank</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𝑴</m:t>
                            </m:r>
                          </m:e>
                        </m:d>
                      </m:sup>
                    </m:sSup>
                  </m:oMath>
                </a14:m>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49" y="1482106"/>
                <a:ext cx="8084527" cy="4932533"/>
              </a:xfrm>
              <a:blipFill>
                <a:blip r:embed="rId2"/>
                <a:stretch>
                  <a:fillRect l="-754" t="-1360" r="-37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41</a:t>
            </a:fld>
            <a:endParaRPr lang="zh-CN" altLang="en-US"/>
          </a:p>
        </p:txBody>
      </p:sp>
    </p:spTree>
    <p:extLst>
      <p:ext uri="{BB962C8B-B14F-4D97-AF65-F5344CB8AC3E}">
        <p14:creationId xmlns:p14="http://schemas.microsoft.com/office/powerpoint/2010/main" val="358779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习题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482106"/>
                <a:ext cx="8367066" cy="4932533"/>
              </a:xfrm>
            </p:spPr>
            <p:txBody>
              <a:bodyPr/>
              <a:lstStyle/>
              <a:p>
                <a:r>
                  <a:rPr lang="zh-CN" altLang="en-US" dirty="0" smtClean="0"/>
                  <a:t>记</a:t>
                </a:r>
                <a14:m>
                  <m:oMath xmlns:m="http://schemas.openxmlformats.org/officeDocument/2006/math">
                    <m:sSup>
                      <m:sSupPr>
                        <m:ctrlPr>
                          <a:rPr lang="en-US" altLang="zh-CN" b="0" i="1" smtClean="0">
                            <a:latin typeface="Cambria Math" panose="02040503050406030204" pitchFamily="18" charset="0"/>
                          </a:rPr>
                        </m:ctrlPr>
                      </m:sSupPr>
                      <m:e>
                        <m:r>
                          <m:rPr>
                            <m:sty m:val="p"/>
                          </m:rPr>
                          <a:rPr lang="en-US" altLang="zh-CN">
                            <a:latin typeface="Cambria Math" panose="02040503050406030204" pitchFamily="18" charset="0"/>
                          </a:rPr>
                          <m:t>e</m:t>
                        </m:r>
                        <m:r>
                          <m:rPr>
                            <m:sty m:val="p"/>
                          </m:rPr>
                          <a:rPr lang="en-US" altLang="zh-CN" b="0" i="0" smtClean="0">
                            <a:latin typeface="Cambria Math" panose="02040503050406030204" pitchFamily="18" charset="0"/>
                          </a:rPr>
                          <m:t>rr</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0" smtClean="0">
                        <a:latin typeface="Cambria Math" panose="02040503050406030204" pitchFamily="18" charset="0"/>
                      </a:rPr>
                      <m:t>=</m:t>
                    </m:r>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𝒴</m:t>
                            </m:r>
                          </m:lim>
                        </m:limLow>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1" i="1" smtClean="0">
                                <a:latin typeface="Cambria Math" panose="02040503050406030204" pitchFamily="18" charset="0"/>
                              </a:rPr>
                              <m:t>𝒙</m:t>
                            </m:r>
                          </m:e>
                        </m:d>
                      </m:e>
                    </m:func>
                  </m:oMath>
                </a14:m>
                <a:r>
                  <a:rPr lang="zh-CN" altLang="en-US" dirty="0" smtClean="0"/>
                  <a:t>， </a:t>
                </a:r>
                <a14:m>
                  <m:oMath xmlns:m="http://schemas.openxmlformats.org/officeDocument/2006/math">
                    <m:r>
                      <m:rPr>
                        <m:sty m:val="p"/>
                      </m:rPr>
                      <a:rPr lang="en-US" altLang="zh-CN" b="0" i="0" smtClean="0">
                        <a:latin typeface="Cambria Math" panose="02040503050406030204" pitchFamily="18" charset="0"/>
                      </a:rPr>
                      <m:t>err</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=1−</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𝑐</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1" i="1" smtClean="0">
                                <a:latin typeface="Cambria Math" panose="02040503050406030204" pitchFamily="18" charset="0"/>
                              </a:rPr>
                              <m:t>𝒛</m:t>
                            </m:r>
                          </m:e>
                        </m:d>
                      </m:e>
                    </m:nary>
                  </m:oMath>
                </a14:m>
                <a:r>
                  <a:rPr lang="zh-CN" altLang="en-US" dirty="0" smtClean="0"/>
                  <a:t>，其中</a:t>
                </a:r>
                <a14:m>
                  <m:oMath xmlns:m="http://schemas.openxmlformats.org/officeDocument/2006/math">
                    <m:r>
                      <a:rPr lang="en-US" altLang="zh-CN" b="1" i="1" smtClean="0">
                        <a:latin typeface="Cambria Math" panose="02040503050406030204" pitchFamily="18" charset="0"/>
                      </a:rPr>
                      <m:t>𝒛</m:t>
                    </m:r>
                  </m:oMath>
                </a14:m>
                <a:r>
                  <a:rPr lang="zh-CN" altLang="en-US" dirty="0" smtClean="0"/>
                  <a:t>为</a:t>
                </a:r>
                <a14:m>
                  <m:oMath xmlns:m="http://schemas.openxmlformats.org/officeDocument/2006/math">
                    <m:r>
                      <a:rPr lang="en-US" altLang="zh-CN" b="1" i="1" dirty="0" smtClean="0">
                        <a:latin typeface="Cambria Math" panose="02040503050406030204" pitchFamily="18" charset="0"/>
                      </a:rPr>
                      <m:t>𝒙</m:t>
                    </m:r>
                  </m:oMath>
                </a14:m>
                <a:r>
                  <a:rPr lang="zh-CN" altLang="en-US" dirty="0" smtClean="0"/>
                  <a:t>的最近邻，试证明在样本无穷多时</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err</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m:rPr>
                          <m:sty m:val="p"/>
                        </m:rPr>
                        <a:rPr lang="en-US" altLang="zh-CN">
                          <a:latin typeface="Cambria Math" panose="02040503050406030204" pitchFamily="18" charset="0"/>
                        </a:rPr>
                        <m:t>err</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err</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d>
                        <m:dPr>
                          <m:ctrlPr>
                            <a:rPr lang="en-US" altLang="zh-CN" i="1">
                              <a:latin typeface="Cambria Math" panose="02040503050406030204" pitchFamily="18" charset="0"/>
                            </a:rPr>
                          </m:ctrlPr>
                        </m:dPr>
                        <m:e>
                          <m:r>
                            <a:rPr lang="en-US" altLang="zh-CN" i="1">
                              <a:latin typeface="Cambria Math" panose="02040503050406030204" pitchFamily="18" charset="0"/>
                            </a:rPr>
                            <m:t>2−</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𝒴</m:t>
                                  </m:r>
                                </m:e>
                              </m:d>
                            </m:num>
                            <m:den>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𝒴</m:t>
                                  </m:r>
                                </m:e>
                              </m:d>
                              <m:r>
                                <a:rPr lang="en-US" altLang="zh-CN" i="1">
                                  <a:latin typeface="Cambria Math" panose="02040503050406030204" pitchFamily="18" charset="0"/>
                                </a:rPr>
                                <m:t>−1</m:t>
                              </m:r>
                            </m:den>
                          </m:f>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err</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oMath>
                  </m:oMathPara>
                </a14:m>
                <a:endParaRPr lang="en-US" altLang="zh-CN" dirty="0"/>
              </a:p>
              <a:p>
                <a:pPr marL="0" indent="0">
                  <a:buNone/>
                </a:pPr>
                <a:r>
                  <a:rPr lang="zh-CN" altLang="en-US" dirty="0" smtClean="0"/>
                  <a:t>   提示</a:t>
                </a:r>
                <a:r>
                  <a:rPr lang="zh-CN" altLang="en-US" dirty="0"/>
                  <a:t>：柯西</a:t>
                </a:r>
                <a:r>
                  <a:rPr lang="en-US" altLang="zh-CN" dirty="0"/>
                  <a:t>-</a:t>
                </a:r>
                <a:r>
                  <a:rPr lang="zh-CN" altLang="en-US" dirty="0"/>
                  <a:t>施瓦兹不等式</a:t>
                </a:r>
                <a14:m>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e>
                            </m:nary>
                          </m:e>
                        </m:d>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𝑛</m:t>
                    </m:r>
                    <m:d>
                      <m:dPr>
                        <m:ctrlPr>
                          <a:rPr lang="en-US" altLang="zh-CN" i="1">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e>
                        </m:nary>
                      </m:e>
                    </m:d>
                  </m:oMath>
                </a14:m>
                <a:endParaRPr lang="en-US" altLang="zh-CN" dirty="0" smtClean="0"/>
              </a:p>
              <a:p>
                <a:endParaRPr lang="en-US" altLang="zh-CN" dirty="0" smtClean="0"/>
              </a:p>
              <a:p>
                <a:r>
                  <a:rPr lang="en-US" altLang="zh-CN" dirty="0" smtClean="0"/>
                  <a:t>10.4</a:t>
                </a:r>
              </a:p>
              <a:p>
                <a:endParaRPr lang="en-US" altLang="zh-CN" dirty="0"/>
              </a:p>
              <a:p>
                <a:r>
                  <a:rPr lang="zh-CN" altLang="en-US" dirty="0" smtClean="0"/>
                  <a:t>求解</a:t>
                </a:r>
                <a:r>
                  <a:rPr lang="en-US" altLang="zh-CN" dirty="0" smtClean="0"/>
                  <a:t>20</a:t>
                </a:r>
                <a:r>
                  <a:rPr lang="zh-CN" altLang="en-US" dirty="0" smtClean="0"/>
                  <a:t>页的优化问题</a:t>
                </a:r>
                <a:endParaRPr lang="en-US" altLang="zh-CN" dirty="0" smtClean="0"/>
              </a:p>
              <a:p>
                <a:pPr marL="0" indent="0">
                  <a:buNone/>
                </a:pPr>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482106"/>
                <a:ext cx="8367066" cy="4932533"/>
              </a:xfrm>
              <a:blipFill>
                <a:blip r:embed="rId2"/>
                <a:stretch>
                  <a:fillRect l="-728" t="-1112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42</a:t>
            </a:fld>
            <a:endParaRPr lang="zh-CN" altLang="en-US"/>
          </a:p>
        </p:txBody>
      </p:sp>
    </p:spTree>
    <p:extLst>
      <p:ext uri="{BB962C8B-B14F-4D97-AF65-F5344CB8AC3E}">
        <p14:creationId xmlns:p14="http://schemas.microsoft.com/office/powerpoint/2010/main" val="1490390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normAutofit/>
              </a:bodyPr>
              <a:lstStyle/>
              <a:p>
                <a:r>
                  <a:rPr lang="en-US" altLang="zh-CN" dirty="0"/>
                  <a:t>k</a:t>
                </a:r>
                <a:r>
                  <a:rPr lang="zh-CN" altLang="en-US" dirty="0"/>
                  <a:t>近邻</a:t>
                </a:r>
                <a:r>
                  <a:rPr lang="zh-CN" altLang="en-US" dirty="0" smtClean="0"/>
                  <a:t>学习</a:t>
                </a:r>
                <a:r>
                  <a:rPr lang="en-US" altLang="zh-CN" dirty="0" smtClean="0"/>
                  <a:t>—1NN</a:t>
                </a:r>
                <a:r>
                  <a:rPr lang="zh-CN" altLang="en-US" dirty="0"/>
                  <a:t>二分类错误率</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𝑒𝑟𝑟</m:t>
                        </m:r>
                      </m:e>
                    </m:d>
                  </m:oMath>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l="-2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暂且</a:t>
                </a:r>
                <a:r>
                  <a:rPr lang="zh-CN" altLang="en-US" dirty="0"/>
                  <a:t>假设距离计算是“恰当”的，即能够恰当地找出</a:t>
                </a:r>
                <a:r>
                  <a:rPr lang="en-US" altLang="zh-CN" dirty="0"/>
                  <a:t>k</a:t>
                </a:r>
                <a:r>
                  <a:rPr lang="zh-CN" altLang="en-US" dirty="0"/>
                  <a:t>个</a:t>
                </a:r>
                <a:r>
                  <a:rPr lang="zh-CN" altLang="en-US" dirty="0" smtClean="0"/>
                  <a:t>近邻</a:t>
                </a:r>
                <a:endParaRPr lang="en-US" altLang="zh-CN" dirty="0" smtClean="0"/>
              </a:p>
              <a:p>
                <a:endParaRPr lang="en-US" altLang="zh-CN" dirty="0"/>
              </a:p>
              <a:p>
                <a:r>
                  <a:rPr lang="zh-CN" altLang="en-US" dirty="0" smtClean="0"/>
                  <a:t>我们</a:t>
                </a:r>
                <a:r>
                  <a:rPr lang="zh-CN" altLang="en-US" dirty="0"/>
                  <a:t>来对“最近邻分类器”（</a:t>
                </a:r>
                <a:r>
                  <a:rPr lang="en-US" altLang="zh-CN" dirty="0"/>
                  <a:t>1NN</a:t>
                </a:r>
                <a:r>
                  <a:rPr lang="zh-CN" altLang="en-US" dirty="0"/>
                  <a:t>，即</a:t>
                </a:r>
                <a:r>
                  <a:rPr lang="en-US" altLang="zh-CN" dirty="0"/>
                  <a:t>k=1</a:t>
                </a:r>
                <a:r>
                  <a:rPr lang="zh-CN" altLang="en-US" dirty="0"/>
                  <a:t>）在二分类问题上的性能做一个简单的讨论</a:t>
                </a:r>
                <a:r>
                  <a:rPr lang="zh-CN" altLang="en-US" dirty="0" smtClean="0"/>
                  <a:t>。</a:t>
                </a:r>
                <a:endParaRPr lang="en-US" altLang="zh-CN" dirty="0" smtClean="0"/>
              </a:p>
              <a:p>
                <a:endParaRPr lang="en-US" altLang="zh-CN" dirty="0"/>
              </a:p>
              <a:p>
                <a:r>
                  <a:rPr lang="zh-CN" altLang="en-US" dirty="0" smtClean="0"/>
                  <a:t>给定</a:t>
                </a:r>
                <a:r>
                  <a:rPr lang="zh-CN" altLang="en-US" dirty="0"/>
                  <a:t>测试</a:t>
                </a:r>
                <a:r>
                  <a:rPr lang="zh-CN" altLang="en-US" dirty="0" smtClean="0"/>
                  <a:t>样本</a:t>
                </a:r>
                <a14:m>
                  <m:oMath xmlns:m="http://schemas.openxmlformats.org/officeDocument/2006/math">
                    <m:r>
                      <a:rPr lang="en-US" altLang="zh-CN" b="1" i="1" smtClean="0">
                        <a:latin typeface="Cambria Math" panose="02040503050406030204" pitchFamily="18" charset="0"/>
                      </a:rPr>
                      <m:t>𝒙</m:t>
                    </m:r>
                  </m:oMath>
                </a14:m>
                <a:r>
                  <a:rPr lang="zh-CN" altLang="en-US" dirty="0" smtClean="0"/>
                  <a:t>，</a:t>
                </a:r>
                <a:r>
                  <a:rPr lang="zh-CN" altLang="en-US" dirty="0"/>
                  <a:t>若其最近邻样本</a:t>
                </a:r>
                <a:r>
                  <a:rPr lang="zh-CN" altLang="en-US" dirty="0" smtClean="0"/>
                  <a:t>为</a:t>
                </a:r>
                <a14:m>
                  <m:oMath xmlns:m="http://schemas.openxmlformats.org/officeDocument/2006/math">
                    <m:r>
                      <a:rPr lang="en-US" altLang="zh-CN" b="1" i="1" smtClean="0">
                        <a:latin typeface="Cambria Math" panose="02040503050406030204" pitchFamily="18" charset="0"/>
                      </a:rPr>
                      <m:t>𝒛</m:t>
                    </m:r>
                  </m:oMath>
                </a14:m>
                <a:r>
                  <a:rPr lang="zh-CN" altLang="en-US" dirty="0" smtClean="0"/>
                  <a:t>，</a:t>
                </a:r>
                <a:r>
                  <a:rPr lang="zh-CN" altLang="en-US" dirty="0"/>
                  <a:t>则最近邻出错的概率</a:t>
                </a:r>
                <a:r>
                  <a:rPr lang="zh-CN" altLang="en-US" dirty="0" smtClean="0"/>
                  <a:t>就是   </a:t>
                </a:r>
                <a14:m>
                  <m:oMath xmlns:m="http://schemas.openxmlformats.org/officeDocument/2006/math">
                    <m:r>
                      <a:rPr lang="en-US" altLang="zh-CN" b="1" i="1" smtClean="0">
                        <a:latin typeface="Cambria Math" panose="02040503050406030204" pitchFamily="18" charset="0"/>
                      </a:rPr>
                      <m:t>𝒙</m:t>
                    </m:r>
                  </m:oMath>
                </a14:m>
                <a:r>
                  <a:rPr lang="zh-CN" altLang="en-US" dirty="0" smtClean="0"/>
                  <a:t>与</a:t>
                </a:r>
                <a14:m>
                  <m:oMath xmlns:m="http://schemas.openxmlformats.org/officeDocument/2006/math">
                    <m:r>
                      <a:rPr lang="en-US" altLang="zh-CN" b="1" i="1" dirty="0" smtClean="0">
                        <a:latin typeface="Cambria Math" panose="02040503050406030204" pitchFamily="18" charset="0"/>
                      </a:rPr>
                      <m:t>𝒛</m:t>
                    </m:r>
                  </m:oMath>
                </a14:m>
                <a:r>
                  <a:rPr lang="zh-CN" altLang="en-US" dirty="0" smtClean="0"/>
                  <a:t>类别</a:t>
                </a:r>
                <a:r>
                  <a:rPr lang="zh-CN" altLang="en-US" dirty="0"/>
                  <a:t>标记不同的概率，</a:t>
                </a:r>
                <a:r>
                  <a:rPr lang="zh-CN" altLang="en-US" dirty="0" smtClean="0"/>
                  <a:t>即</a:t>
                </a:r>
                <a:endParaRPr lang="en-US" altLang="zh-CN" dirty="0" smtClean="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73" t="-1360" r="-61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820722" y="4172788"/>
                <a:ext cx="3812390" cy="9160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𝑒𝑟𝑟</m:t>
                          </m:r>
                        </m:e>
                      </m:d>
                      <m:r>
                        <a:rPr lang="en-US" altLang="zh-CN" sz="2100" i="1">
                          <a:latin typeface="Cambria Math" panose="02040503050406030204" pitchFamily="18" charset="0"/>
                        </a:rPr>
                        <m:t>=1−</m:t>
                      </m:r>
                      <m:nary>
                        <m:naryPr>
                          <m:chr m:val="∑"/>
                          <m:supHide m:val="on"/>
                          <m:ctrlPr>
                            <a:rPr lang="en-US" altLang="zh-CN" sz="2100" i="1">
                              <a:latin typeface="Cambria Math" panose="02040503050406030204" pitchFamily="18" charset="0"/>
                            </a:rPr>
                          </m:ctrlPr>
                        </m:naryPr>
                        <m:sub>
                          <m:r>
                            <a:rPr lang="en-US" altLang="zh-CN" sz="2100" i="1">
                              <a:latin typeface="Cambria Math" panose="02040503050406030204" pitchFamily="18" charset="0"/>
                            </a:rPr>
                            <m:t>𝑐</m:t>
                          </m:r>
                          <m:r>
                            <a:rPr lang="en-US" altLang="zh-CN" sz="2100" i="1">
                              <a:latin typeface="Cambria Math" panose="02040503050406030204" pitchFamily="18" charset="0"/>
                            </a:rPr>
                            <m:t>∈</m:t>
                          </m:r>
                          <m:r>
                            <a:rPr lang="en-US" altLang="zh-CN" sz="2100" i="1">
                              <a:latin typeface="Cambria Math" panose="02040503050406030204" pitchFamily="18" charset="0"/>
                            </a:rPr>
                            <m:t>𝒴</m:t>
                          </m:r>
                        </m:sub>
                        <m:sup/>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e>
                              <m:r>
                                <a:rPr lang="en-US" altLang="zh-CN" sz="2100" b="1" i="1">
                                  <a:latin typeface="Cambria Math" panose="02040503050406030204" pitchFamily="18" charset="0"/>
                                </a:rPr>
                                <m:t>𝒙</m:t>
                              </m:r>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e>
                              <m:r>
                                <a:rPr lang="en-US" altLang="zh-CN" sz="2100" b="1" i="1">
                                  <a:latin typeface="Cambria Math" panose="02040503050406030204" pitchFamily="18" charset="0"/>
                                </a:rPr>
                                <m:t>𝒛</m:t>
                              </m:r>
                            </m:e>
                          </m:d>
                        </m:e>
                      </m:nary>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2820722" y="4172788"/>
                <a:ext cx="3812390" cy="91608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831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en-US" altLang="zh-CN" dirty="0"/>
                  <a:t>k</a:t>
                </a:r>
                <a:r>
                  <a:rPr lang="zh-CN" altLang="en-US" dirty="0"/>
                  <a:t>近邻学习</a:t>
                </a:r>
                <a:r>
                  <a:rPr lang="en-US" altLang="zh-CN" dirty="0"/>
                  <a:t>—1NN</a:t>
                </a:r>
                <a:r>
                  <a:rPr lang="zh-CN" altLang="en-US" dirty="0"/>
                  <a:t>二分类错误率</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𝑒𝑟𝑟</m:t>
                        </m:r>
                      </m:e>
                    </m:d>
                  </m:oMath>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l="-2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假设样本独立同分布，且对任意</a:t>
                </a:r>
                <a14:m>
                  <m:oMath xmlns:m="http://schemas.openxmlformats.org/officeDocument/2006/math">
                    <m:r>
                      <a:rPr lang="zh-CN" altLang="en-US" i="1" dirty="0" smtClean="0">
                        <a:latin typeface="Cambria Math" panose="02040503050406030204" pitchFamily="18" charset="0"/>
                      </a:rPr>
                      <m:t>𝒙</m:t>
                    </m:r>
                  </m:oMath>
                </a14:m>
                <a:r>
                  <a:rPr lang="zh-CN" altLang="en-US" dirty="0"/>
                  <a:t>和任意小正整数𝛿，在</a:t>
                </a:r>
                <a14:m>
                  <m:oMath xmlns:m="http://schemas.openxmlformats.org/officeDocument/2006/math">
                    <m:r>
                      <a:rPr lang="zh-CN" altLang="en-US" i="1" dirty="0" smtClean="0">
                        <a:latin typeface="Cambria Math" panose="02040503050406030204" pitchFamily="18" charset="0"/>
                      </a:rPr>
                      <m:t>𝒙</m:t>
                    </m:r>
                  </m:oMath>
                </a14:m>
                <a:r>
                  <a:rPr lang="zh-CN" altLang="en-US" dirty="0"/>
                  <a:t>附近𝛿距离范围内总能找到一个</a:t>
                </a:r>
                <a:r>
                  <a:rPr lang="zh-CN" altLang="en-US" dirty="0" smtClean="0"/>
                  <a:t>训练样本</a:t>
                </a:r>
                <a:endParaRPr lang="en-US" altLang="zh-CN" dirty="0" smtClean="0"/>
              </a:p>
              <a:p>
                <a:endParaRPr lang="en-US" altLang="zh-CN" dirty="0"/>
              </a:p>
              <a:p>
                <a:r>
                  <a:rPr lang="zh-CN" altLang="en-US" dirty="0" smtClean="0"/>
                  <a:t>换言之</a:t>
                </a:r>
                <a:r>
                  <a:rPr lang="zh-CN" altLang="en-US" dirty="0"/>
                  <a:t>，对任意测试样本，总能在任意近的范围内找到</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𝑒𝑟𝑟</m:t>
                        </m:r>
                      </m:e>
                    </m:d>
                    <m:r>
                      <a:rPr lang="en-US" altLang="zh-CN" i="1">
                        <a:latin typeface="Cambria Math" panose="02040503050406030204" pitchFamily="18" charset="0"/>
                      </a:rPr>
                      <m:t>=1−</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𝒴</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e>
                            <m:r>
                              <a:rPr lang="en-US" altLang="zh-CN" b="1" i="1">
                                <a:latin typeface="Cambria Math" panose="02040503050406030204" pitchFamily="18" charset="0"/>
                              </a:rPr>
                              <m:t>𝒙</m:t>
                            </m:r>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e>
                            <m:r>
                              <a:rPr lang="en-US" altLang="zh-CN" b="1" i="1">
                                <a:latin typeface="Cambria Math" panose="02040503050406030204" pitchFamily="18" charset="0"/>
                              </a:rPr>
                              <m:t>𝒛</m:t>
                            </m:r>
                          </m:e>
                        </m:d>
                      </m:e>
                    </m:nary>
                  </m:oMath>
                </a14:m>
                <a:r>
                  <a:rPr lang="zh-CN" altLang="en-US" dirty="0"/>
                  <a:t>中的训练样本</a:t>
                </a:r>
                <a14:m>
                  <m:oMath xmlns:m="http://schemas.openxmlformats.org/officeDocument/2006/math">
                    <m:r>
                      <a:rPr lang="en-US" altLang="zh-CN" b="1" i="1" dirty="0" smtClean="0">
                        <a:latin typeface="Cambria Math" panose="02040503050406030204" pitchFamily="18" charset="0"/>
                      </a:rPr>
                      <m:t>𝒛</m:t>
                    </m:r>
                  </m:oMath>
                </a14:m>
                <a:endParaRPr lang="zh-CN" altLang="en-US" b="1" dirty="0"/>
              </a:p>
              <a:p>
                <a:endParaRPr lang="en-US" altLang="zh-CN" dirty="0" smtClean="0"/>
              </a:p>
              <a:p>
                <a:r>
                  <a:rPr lang="zh-CN" altLang="en-US" dirty="0"/>
                  <a:t>令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argmax</m:t>
                            </m:r>
                          </m:e>
                          <m:sub>
                            <m:r>
                              <m:rPr>
                                <m:sty m:val="p"/>
                              </m:rPr>
                              <a:rPr lang="en-US" altLang="zh-CN" b="0" i="0" smtClean="0">
                                <a:latin typeface="Cambria Math" panose="02040503050406030204" pitchFamily="18" charset="0"/>
                              </a:rPr>
                              <m:t>c</m:t>
                            </m:r>
                            <m:r>
                              <a:rPr lang="en-US" altLang="zh-CN" b="0" i="1" smtClean="0">
                                <a:latin typeface="Cambria Math" panose="02040503050406030204" pitchFamily="18" charset="0"/>
                              </a:rPr>
                              <m:t>∈</m:t>
                            </m:r>
                            <m:r>
                              <a:rPr lang="en-US" altLang="zh-CN" b="0" i="1" smtClean="0">
                                <a:latin typeface="Cambria Math" panose="02040503050406030204" pitchFamily="18" charset="0"/>
                              </a:rPr>
                              <m:t>𝒴</m:t>
                            </m:r>
                          </m:sub>
                        </m:sSub>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1" i="1" smtClean="0">
                                <a:latin typeface="Cambria Math" panose="02040503050406030204" pitchFamily="18" charset="0"/>
                              </a:rPr>
                              <m:t>𝒙</m:t>
                            </m:r>
                          </m:e>
                        </m:d>
                      </m:e>
                    </m:func>
                  </m:oMath>
                </a14:m>
                <a:r>
                  <a:rPr lang="zh-CN" altLang="en-US" dirty="0" smtClean="0"/>
                  <a:t>表示</a:t>
                </a:r>
                <a:r>
                  <a:rPr lang="zh-CN" altLang="en-US" dirty="0"/>
                  <a:t>贝叶斯最优分类器的结果，</a:t>
                </a:r>
                <a:r>
                  <a:rPr lang="zh-CN" altLang="en-US" dirty="0" smtClean="0"/>
                  <a:t>有</a:t>
                </a:r>
                <a:endParaRPr lang="en-US" altLang="zh-CN" dirty="0" smtClean="0"/>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73" t="-1483" r="-92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468017" y="4690523"/>
                <a:ext cx="2507353" cy="460191"/>
              </a:xfrm>
              <a:prstGeom prst="rect">
                <a:avLst/>
              </a:prstGeom>
            </p:spPr>
            <p:txBody>
              <a:bodyPr wrap="none">
                <a:spAutoFit/>
              </a:bodyPr>
              <a:lstStyle/>
              <a:p>
                <a:r>
                  <a:rPr lang="en-US" altLang="zh-CN" sz="2100" b="1" dirty="0" smtClean="0">
                    <a:ea typeface="Cambria Math" panose="02040503050406030204" pitchFamily="18" charset="0"/>
                  </a:rPr>
                  <a:t> </a:t>
                </a:r>
                <a14:m>
                  <m:oMath xmlns:m="http://schemas.openxmlformats.org/officeDocument/2006/math">
                    <m:r>
                      <a:rPr lang="en-US" altLang="zh-CN" sz="2100" b="1"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r>
                      <a:rPr lang="en-US" altLang="zh-CN" sz="2100" b="1" i="1">
                        <a:latin typeface="Cambria Math" panose="02040503050406030204" pitchFamily="18" charset="0"/>
                        <a:ea typeface="Cambria Math" panose="02040503050406030204" pitchFamily="18" charset="0"/>
                      </a:rPr>
                      <m:t>−</m:t>
                    </m:r>
                    <m:nary>
                      <m:naryPr>
                        <m:chr m:val="∑"/>
                        <m:supHide m:val="on"/>
                        <m:ctrlPr>
                          <a:rPr lang="en-US" altLang="zh-CN" sz="2100" b="1" i="1">
                            <a:latin typeface="Cambria Math" panose="02040503050406030204" pitchFamily="18" charset="0"/>
                            <a:ea typeface="Cambria Math" panose="02040503050406030204" pitchFamily="18" charset="0"/>
                          </a:rPr>
                        </m:ctrlPr>
                      </m:naryPr>
                      <m:sub>
                        <m:r>
                          <a:rPr lang="en-US" altLang="zh-CN" sz="2100" i="1">
                            <a:latin typeface="Cambria Math" panose="02040503050406030204" pitchFamily="18" charset="0"/>
                            <a:ea typeface="Cambria Math" panose="02040503050406030204" pitchFamily="18" charset="0"/>
                          </a:rPr>
                          <m:t>𝑐</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𝒴</m:t>
                        </m:r>
                      </m:sub>
                      <m:sup/>
                      <m:e>
                        <m:sSup>
                          <m:sSupPr>
                            <m:ctrlPr>
                              <a:rPr lang="en-US" altLang="zh-CN" sz="2100" i="1">
                                <a:latin typeface="Cambria Math" panose="02040503050406030204" pitchFamily="18" charset="0"/>
                                <a:ea typeface="Cambria Math" panose="02040503050406030204" pitchFamily="18" charset="0"/>
                              </a:rPr>
                            </m:ctrlPr>
                          </m:sSupPr>
                          <m:e>
                            <m:r>
                              <a:rPr lang="en-US" altLang="zh-CN" sz="2100" i="1">
                                <a:latin typeface="Cambria Math" panose="02040503050406030204" pitchFamily="18" charset="0"/>
                                <a:ea typeface="Cambria Math" panose="02040503050406030204" pitchFamily="18" charset="0"/>
                              </a:rPr>
                              <m:t>𝑃</m:t>
                            </m:r>
                          </m:e>
                          <m:sup>
                            <m:r>
                              <a:rPr lang="en-US" altLang="zh-CN" sz="2100" i="1">
                                <a:latin typeface="Cambria Math" panose="02040503050406030204" pitchFamily="18" charset="0"/>
                                <a:ea typeface="Cambria Math" panose="02040503050406030204" pitchFamily="18" charset="0"/>
                              </a:rPr>
                              <m:t>2</m:t>
                            </m:r>
                          </m:sup>
                        </m:sSup>
                        <m:d>
                          <m:dPr>
                            <m:ctrlPr>
                              <a:rPr lang="en-US" altLang="zh-CN" sz="2100" i="1">
                                <a:latin typeface="Cambria Math" panose="02040503050406030204" pitchFamily="18" charset="0"/>
                                <a:ea typeface="Cambria Math" panose="02040503050406030204" pitchFamily="18" charset="0"/>
                              </a:rPr>
                            </m:ctrlPr>
                          </m:dPr>
                          <m:e>
                            <m:r>
                              <a:rPr lang="en-US" altLang="zh-CN" sz="2100" i="1">
                                <a:latin typeface="Cambria Math" panose="02040503050406030204" pitchFamily="18" charset="0"/>
                                <a:ea typeface="Cambria Math" panose="02040503050406030204" pitchFamily="18" charset="0"/>
                              </a:rPr>
                              <m:t>𝑐</m:t>
                            </m:r>
                            <m:r>
                              <a:rPr lang="en-US" altLang="zh-CN" sz="2100"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𝒙</m:t>
                            </m:r>
                          </m:e>
                        </m:d>
                      </m:e>
                    </m:nary>
                  </m:oMath>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2468017" y="4690523"/>
                <a:ext cx="2507353" cy="460191"/>
              </a:xfrm>
              <a:prstGeom prst="rect">
                <a:avLst/>
              </a:prstGeom>
              <a:blipFill>
                <a:blip r:embed="rId4"/>
                <a:stretch>
                  <a:fillRect t="-109211" b="-16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598516" y="4176967"/>
                <a:ext cx="4003212" cy="453714"/>
              </a:xfrm>
              <a:prstGeom prst="rect">
                <a:avLst/>
              </a:prstGeom>
            </p:spPr>
            <p:txBody>
              <a:bodyPr wrap="none">
                <a:spAutoFit/>
              </a:bodyPr>
              <a:lstStyle/>
              <a:p>
                <a:r>
                  <a:rPr lang="en-US" altLang="zh-CN" sz="2100" dirty="0" smtClean="0"/>
                  <a:t> </a:t>
                </a:r>
                <a14:m>
                  <m:oMath xmlns:m="http://schemas.openxmlformats.org/officeDocument/2006/math">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𝑒𝑟𝑟</m:t>
                        </m:r>
                      </m:e>
                    </m:d>
                    <m:r>
                      <a:rPr lang="en-US" altLang="zh-CN" sz="2100" i="1">
                        <a:latin typeface="Cambria Math" panose="02040503050406030204" pitchFamily="18" charset="0"/>
                      </a:rPr>
                      <m:t>=1−</m:t>
                    </m:r>
                    <m:nary>
                      <m:naryPr>
                        <m:chr m:val="∑"/>
                        <m:supHide m:val="on"/>
                        <m:ctrlPr>
                          <a:rPr lang="en-US" altLang="zh-CN" sz="2100" i="1">
                            <a:latin typeface="Cambria Math" panose="02040503050406030204" pitchFamily="18" charset="0"/>
                          </a:rPr>
                        </m:ctrlPr>
                      </m:naryPr>
                      <m:sub>
                        <m:r>
                          <a:rPr lang="en-US" altLang="zh-CN" sz="2100" i="1">
                            <a:latin typeface="Cambria Math" panose="02040503050406030204" pitchFamily="18" charset="0"/>
                          </a:rPr>
                          <m:t>𝑐</m:t>
                        </m:r>
                        <m:r>
                          <a:rPr lang="en-US" altLang="zh-CN" sz="2100" i="1">
                            <a:latin typeface="Cambria Math" panose="02040503050406030204" pitchFamily="18" charset="0"/>
                          </a:rPr>
                          <m:t>∈</m:t>
                        </m:r>
                        <m:r>
                          <a:rPr lang="en-US" altLang="zh-CN" sz="2100" i="1">
                            <a:latin typeface="Cambria Math" panose="02040503050406030204" pitchFamily="18" charset="0"/>
                          </a:rPr>
                          <m:t>𝒴</m:t>
                        </m:r>
                      </m:sub>
                      <m:sup/>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e>
                            <m:r>
                              <a:rPr lang="en-US" altLang="zh-CN" sz="2100" b="1" i="1">
                                <a:latin typeface="Cambria Math" panose="02040503050406030204" pitchFamily="18" charset="0"/>
                              </a:rPr>
                              <m:t>𝒙</m:t>
                            </m:r>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e>
                            <m:r>
                              <a:rPr lang="en-US" altLang="zh-CN" sz="2100" b="1" i="1">
                                <a:latin typeface="Cambria Math" panose="02040503050406030204" pitchFamily="18" charset="0"/>
                              </a:rPr>
                              <m:t>𝒛</m:t>
                            </m:r>
                          </m:e>
                        </m:d>
                      </m:e>
                    </m:nary>
                  </m:oMath>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1598516" y="4176967"/>
                <a:ext cx="4003212" cy="453714"/>
              </a:xfrm>
              <a:prstGeom prst="rect">
                <a:avLst/>
              </a:prstGeom>
              <a:blipFill>
                <a:blip r:embed="rId5"/>
                <a:stretch>
                  <a:fillRect t="-112000" b="-16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68016" y="5210556"/>
                <a:ext cx="2012089" cy="415498"/>
              </a:xfrm>
              <a:prstGeom prst="rect">
                <a:avLst/>
              </a:prstGeom>
            </p:spPr>
            <p:txBody>
              <a:bodyPr wrap="none">
                <a:spAutoFit/>
              </a:bodyPr>
              <a:lstStyle/>
              <a:p>
                <a:r>
                  <a:rPr lang="en-US" altLang="zh-CN" sz="2100" b="1" dirty="0" smtClean="0">
                    <a:ea typeface="Cambria Math" panose="02040503050406030204" pitchFamily="18" charset="0"/>
                  </a:rPr>
                  <a:t> </a:t>
                </a:r>
                <a14:m>
                  <m:oMath xmlns:m="http://schemas.openxmlformats.org/officeDocument/2006/math">
                    <m:r>
                      <a:rPr lang="en-US" altLang="zh-CN" sz="2100" b="1" i="1" dirty="0"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r>
                      <a:rPr lang="en-US" altLang="zh-CN" sz="2100" b="1" i="1">
                        <a:latin typeface="Cambria Math" panose="02040503050406030204" pitchFamily="18" charset="0"/>
                        <a:ea typeface="Cambria Math" panose="02040503050406030204" pitchFamily="18" charset="0"/>
                      </a:rPr>
                      <m:t>−</m:t>
                    </m:r>
                    <m:sSup>
                      <m:sSupPr>
                        <m:ctrlPr>
                          <a:rPr lang="en-US" altLang="zh-CN" sz="2100" i="1">
                            <a:latin typeface="Cambria Math" panose="02040503050406030204" pitchFamily="18" charset="0"/>
                            <a:ea typeface="Cambria Math" panose="02040503050406030204" pitchFamily="18" charset="0"/>
                          </a:rPr>
                        </m:ctrlPr>
                      </m:sSupPr>
                      <m:e>
                        <m:r>
                          <a:rPr lang="en-US" altLang="zh-CN" sz="2100" i="1">
                            <a:latin typeface="Cambria Math" panose="02040503050406030204" pitchFamily="18" charset="0"/>
                            <a:ea typeface="Cambria Math" panose="02040503050406030204" pitchFamily="18" charset="0"/>
                          </a:rPr>
                          <m:t>𝑃</m:t>
                        </m:r>
                      </m:e>
                      <m:sup>
                        <m:r>
                          <a:rPr lang="en-US" altLang="zh-CN" sz="2100" i="1">
                            <a:latin typeface="Cambria Math" panose="02040503050406030204" pitchFamily="18" charset="0"/>
                            <a:ea typeface="Cambria Math" panose="02040503050406030204" pitchFamily="18" charset="0"/>
                          </a:rPr>
                          <m:t>2</m:t>
                        </m:r>
                      </m:sup>
                    </m:sSup>
                    <m:d>
                      <m:dPr>
                        <m:ctrlPr>
                          <a:rPr lang="en-US" altLang="zh-CN" sz="2100" i="1">
                            <a:latin typeface="Cambria Math" panose="02040503050406030204" pitchFamily="18" charset="0"/>
                            <a:ea typeface="Cambria Math" panose="02040503050406030204" pitchFamily="18" charset="0"/>
                          </a:rPr>
                        </m:ctrlPr>
                      </m:dPr>
                      <m:e>
                        <m:sSup>
                          <m:sSupPr>
                            <m:ctrlPr>
                              <a:rPr lang="en-US" altLang="zh-CN" sz="2100" i="1">
                                <a:latin typeface="Cambria Math" panose="02040503050406030204" pitchFamily="18" charset="0"/>
                                <a:ea typeface="Cambria Math" panose="02040503050406030204" pitchFamily="18" charset="0"/>
                              </a:rPr>
                            </m:ctrlPr>
                          </m:sSupPr>
                          <m:e>
                            <m:r>
                              <a:rPr lang="en-US" altLang="zh-CN" sz="2100" i="1">
                                <a:latin typeface="Cambria Math" panose="02040503050406030204" pitchFamily="18" charset="0"/>
                                <a:ea typeface="Cambria Math" panose="02040503050406030204" pitchFamily="18" charset="0"/>
                              </a:rPr>
                              <m:t>𝑐</m:t>
                            </m:r>
                          </m:e>
                          <m:sup>
                            <m:r>
                              <a:rPr lang="en-US" altLang="zh-CN" sz="2100" i="1">
                                <a:latin typeface="Cambria Math" panose="02040503050406030204" pitchFamily="18" charset="0"/>
                                <a:ea typeface="Cambria Math" panose="02040503050406030204" pitchFamily="18" charset="0"/>
                              </a:rPr>
                              <m:t>⋆</m:t>
                            </m:r>
                          </m:sup>
                        </m:sSup>
                        <m:r>
                          <a:rPr lang="en-US" altLang="zh-CN" sz="2100"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𝒙</m:t>
                        </m:r>
                      </m:e>
                    </m:d>
                  </m:oMath>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2468016" y="5210556"/>
                <a:ext cx="2012089" cy="415498"/>
              </a:xfrm>
              <a:prstGeom prst="rect">
                <a:avLst/>
              </a:prstGeom>
              <a:blipFill>
                <a:blip r:embed="rId6"/>
                <a:stretch>
                  <a:fillRect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68016" y="5685896"/>
                <a:ext cx="3729419" cy="457113"/>
              </a:xfrm>
              <a:prstGeom prst="rect">
                <a:avLst/>
              </a:prstGeom>
            </p:spPr>
            <p:txBody>
              <a:bodyPr wrap="none">
                <a:spAutoFit/>
              </a:bodyPr>
              <a:lstStyle/>
              <a:p>
                <a:r>
                  <a:rPr lang="en-US" altLang="zh-CN" sz="2100" b="1" dirty="0" smtClean="0">
                    <a:ea typeface="Cambria Math" panose="02040503050406030204" pitchFamily="18" charset="0"/>
                  </a:rPr>
                  <a:t> </a:t>
                </a:r>
                <a14:m>
                  <m:oMath xmlns:m="http://schemas.openxmlformats.org/officeDocument/2006/math">
                    <m:r>
                      <a:rPr lang="en-US" altLang="zh-CN" sz="2100" b="1" i="1" dirty="0" smtClean="0">
                        <a:latin typeface="Cambria Math" panose="02040503050406030204" pitchFamily="18" charset="0"/>
                        <a:ea typeface="Cambria Math" panose="02040503050406030204" pitchFamily="18" charset="0"/>
                      </a:rPr>
                      <m:t>=</m:t>
                    </m:r>
                    <m:d>
                      <m:dPr>
                        <m:ctrlPr>
                          <a:rPr lang="en-US" altLang="zh-CN" sz="2100" b="0" i="1" dirty="0" smtClean="0">
                            <a:latin typeface="Cambria Math" panose="02040503050406030204" pitchFamily="18" charset="0"/>
                            <a:ea typeface="Cambria Math" panose="02040503050406030204" pitchFamily="18" charset="0"/>
                          </a:rPr>
                        </m:ctrlPr>
                      </m:dPr>
                      <m:e>
                        <m:r>
                          <a:rPr lang="en-US" altLang="zh-CN" sz="2100" i="1">
                            <a:latin typeface="Cambria Math" panose="02040503050406030204" pitchFamily="18" charset="0"/>
                            <a:ea typeface="Cambria Math" panose="02040503050406030204" pitchFamily="18" charset="0"/>
                          </a:rPr>
                          <m:t>1</m:t>
                        </m:r>
                        <m:r>
                          <a:rPr lang="en-US" altLang="zh-CN" sz="2100" b="1"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𝑃</m:t>
                        </m:r>
                        <m:d>
                          <m:dPr>
                            <m:ctrlPr>
                              <a:rPr lang="en-US" altLang="zh-CN" sz="2100" i="1">
                                <a:latin typeface="Cambria Math" panose="02040503050406030204" pitchFamily="18" charset="0"/>
                                <a:ea typeface="Cambria Math" panose="02040503050406030204" pitchFamily="18" charset="0"/>
                              </a:rPr>
                            </m:ctrlPr>
                          </m:dPr>
                          <m:e>
                            <m:sSup>
                              <m:sSupPr>
                                <m:ctrlPr>
                                  <a:rPr lang="en-US" altLang="zh-CN" sz="2100" i="1">
                                    <a:latin typeface="Cambria Math" panose="02040503050406030204" pitchFamily="18" charset="0"/>
                                    <a:ea typeface="Cambria Math" panose="02040503050406030204" pitchFamily="18" charset="0"/>
                                  </a:rPr>
                                </m:ctrlPr>
                              </m:sSupPr>
                              <m:e>
                                <m:r>
                                  <a:rPr lang="en-US" altLang="zh-CN" sz="2100" i="1">
                                    <a:latin typeface="Cambria Math" panose="02040503050406030204" pitchFamily="18" charset="0"/>
                                    <a:ea typeface="Cambria Math" panose="02040503050406030204" pitchFamily="18" charset="0"/>
                                  </a:rPr>
                                  <m:t>𝑐</m:t>
                                </m:r>
                              </m:e>
                              <m:sup>
                                <m:r>
                                  <a:rPr lang="en-US" altLang="zh-CN" sz="2100" i="1">
                                    <a:latin typeface="Cambria Math" panose="02040503050406030204" pitchFamily="18" charset="0"/>
                                    <a:ea typeface="Cambria Math" panose="02040503050406030204" pitchFamily="18" charset="0"/>
                                  </a:rPr>
                                  <m:t>⋆</m:t>
                                </m:r>
                              </m:sup>
                            </m:sSup>
                            <m:r>
                              <a:rPr lang="en-US" altLang="zh-CN" sz="2100"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𝒙</m:t>
                            </m:r>
                          </m:e>
                        </m:d>
                      </m:e>
                    </m:d>
                    <m:d>
                      <m:dPr>
                        <m:ctrlPr>
                          <a:rPr lang="en-US" altLang="zh-CN" sz="2100" b="0" i="1" dirty="0" smtClean="0">
                            <a:latin typeface="Cambria Math" panose="02040503050406030204" pitchFamily="18" charset="0"/>
                            <a:ea typeface="Cambria Math" panose="02040503050406030204" pitchFamily="18" charset="0"/>
                          </a:rPr>
                        </m:ctrlPr>
                      </m:dPr>
                      <m:e>
                        <m:r>
                          <a:rPr lang="en-US" altLang="zh-CN" sz="2100" i="1">
                            <a:latin typeface="Cambria Math" panose="02040503050406030204" pitchFamily="18" charset="0"/>
                            <a:ea typeface="Cambria Math" panose="02040503050406030204" pitchFamily="18" charset="0"/>
                          </a:rPr>
                          <m:t>1</m:t>
                        </m:r>
                        <m:r>
                          <a:rPr lang="en-US" altLang="zh-CN" sz="2100" b="1"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𝑃</m:t>
                        </m:r>
                        <m:d>
                          <m:dPr>
                            <m:ctrlPr>
                              <a:rPr lang="en-US" altLang="zh-CN" sz="2100" i="1">
                                <a:latin typeface="Cambria Math" panose="02040503050406030204" pitchFamily="18" charset="0"/>
                                <a:ea typeface="Cambria Math" panose="02040503050406030204" pitchFamily="18" charset="0"/>
                              </a:rPr>
                            </m:ctrlPr>
                          </m:dPr>
                          <m:e>
                            <m:sSup>
                              <m:sSupPr>
                                <m:ctrlPr>
                                  <a:rPr lang="en-US" altLang="zh-CN" sz="2100" i="1">
                                    <a:latin typeface="Cambria Math" panose="02040503050406030204" pitchFamily="18" charset="0"/>
                                    <a:ea typeface="Cambria Math" panose="02040503050406030204" pitchFamily="18" charset="0"/>
                                  </a:rPr>
                                </m:ctrlPr>
                              </m:sSupPr>
                              <m:e>
                                <m:r>
                                  <a:rPr lang="en-US" altLang="zh-CN" sz="2100" i="1">
                                    <a:latin typeface="Cambria Math" panose="02040503050406030204" pitchFamily="18" charset="0"/>
                                    <a:ea typeface="Cambria Math" panose="02040503050406030204" pitchFamily="18" charset="0"/>
                                  </a:rPr>
                                  <m:t>𝑐</m:t>
                                </m:r>
                              </m:e>
                              <m:sup>
                                <m:r>
                                  <a:rPr lang="en-US" altLang="zh-CN" sz="2100" i="1">
                                    <a:latin typeface="Cambria Math" panose="02040503050406030204" pitchFamily="18" charset="0"/>
                                    <a:ea typeface="Cambria Math" panose="02040503050406030204" pitchFamily="18" charset="0"/>
                                  </a:rPr>
                                  <m:t>⋆</m:t>
                                </m:r>
                              </m:sup>
                            </m:sSup>
                            <m:r>
                              <a:rPr lang="en-US" altLang="zh-CN" sz="2100"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𝒙</m:t>
                            </m:r>
                          </m:e>
                        </m:d>
                      </m:e>
                    </m:d>
                  </m:oMath>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2468016" y="5685896"/>
                <a:ext cx="3729419" cy="457113"/>
              </a:xfrm>
              <a:prstGeom prst="rect">
                <a:avLst/>
              </a:prstGeom>
              <a:blipFill>
                <a:blip r:embed="rId7"/>
                <a:stretch>
                  <a:fillRect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63876" y="6202852"/>
                <a:ext cx="2278188" cy="457113"/>
              </a:xfrm>
              <a:prstGeom prst="rect">
                <a:avLst/>
              </a:prstGeom>
            </p:spPr>
            <p:txBody>
              <a:bodyPr wrap="none">
                <a:spAutoFit/>
              </a:bodyPr>
              <a:lstStyle/>
              <a:p>
                <a:r>
                  <a:rPr lang="en-US" altLang="zh-CN" sz="2100" b="1" dirty="0" smtClean="0">
                    <a:ea typeface="Cambria Math" panose="02040503050406030204" pitchFamily="18" charset="0"/>
                  </a:rPr>
                  <a:t> </a:t>
                </a:r>
                <a14:m>
                  <m:oMath xmlns:m="http://schemas.openxmlformats.org/officeDocument/2006/math">
                    <m:r>
                      <a:rPr lang="en-US" altLang="zh-CN" sz="2100" b="1" i="1" dirty="0">
                        <a:latin typeface="Cambria Math" panose="02040503050406030204" pitchFamily="18" charset="0"/>
                        <a:ea typeface="Cambria Math" panose="02040503050406030204" pitchFamily="18" charset="0"/>
                      </a:rPr>
                      <m:t>≤</m:t>
                    </m:r>
                    <m:r>
                      <a:rPr lang="en-US" altLang="zh-CN" sz="2100" b="0" i="1" dirty="0" smtClean="0">
                        <a:latin typeface="Cambria Math" panose="02040503050406030204" pitchFamily="18" charset="0"/>
                        <a:ea typeface="Cambria Math" panose="02040503050406030204" pitchFamily="18" charset="0"/>
                      </a:rPr>
                      <m:t>2</m:t>
                    </m:r>
                    <m:d>
                      <m:dPr>
                        <m:ctrlPr>
                          <a:rPr lang="en-US" altLang="zh-CN" sz="2100" b="0" i="1" dirty="0" smtClean="0">
                            <a:latin typeface="Cambria Math" panose="02040503050406030204" pitchFamily="18" charset="0"/>
                            <a:ea typeface="Cambria Math" panose="02040503050406030204" pitchFamily="18" charset="0"/>
                          </a:rPr>
                        </m:ctrlPr>
                      </m:dPr>
                      <m:e>
                        <m:r>
                          <a:rPr lang="en-US" altLang="zh-CN" sz="2100" i="1">
                            <a:latin typeface="Cambria Math" panose="02040503050406030204" pitchFamily="18" charset="0"/>
                            <a:ea typeface="Cambria Math" panose="02040503050406030204" pitchFamily="18" charset="0"/>
                          </a:rPr>
                          <m:t>1</m:t>
                        </m:r>
                        <m:r>
                          <a:rPr lang="en-US" altLang="zh-CN" sz="2100" b="1"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𝑃</m:t>
                        </m:r>
                        <m:d>
                          <m:dPr>
                            <m:ctrlPr>
                              <a:rPr lang="en-US" altLang="zh-CN" sz="2100" i="1">
                                <a:latin typeface="Cambria Math" panose="02040503050406030204" pitchFamily="18" charset="0"/>
                                <a:ea typeface="Cambria Math" panose="02040503050406030204" pitchFamily="18" charset="0"/>
                              </a:rPr>
                            </m:ctrlPr>
                          </m:dPr>
                          <m:e>
                            <m:sSup>
                              <m:sSupPr>
                                <m:ctrlPr>
                                  <a:rPr lang="en-US" altLang="zh-CN" sz="2100" i="1">
                                    <a:latin typeface="Cambria Math" panose="02040503050406030204" pitchFamily="18" charset="0"/>
                                    <a:ea typeface="Cambria Math" panose="02040503050406030204" pitchFamily="18" charset="0"/>
                                  </a:rPr>
                                </m:ctrlPr>
                              </m:sSupPr>
                              <m:e>
                                <m:r>
                                  <a:rPr lang="en-US" altLang="zh-CN" sz="2100" i="1">
                                    <a:latin typeface="Cambria Math" panose="02040503050406030204" pitchFamily="18" charset="0"/>
                                    <a:ea typeface="Cambria Math" panose="02040503050406030204" pitchFamily="18" charset="0"/>
                                  </a:rPr>
                                  <m:t>𝑐</m:t>
                                </m:r>
                              </m:e>
                              <m:sup>
                                <m:r>
                                  <a:rPr lang="en-US" altLang="zh-CN" sz="2100" i="1">
                                    <a:latin typeface="Cambria Math" panose="02040503050406030204" pitchFamily="18" charset="0"/>
                                    <a:ea typeface="Cambria Math" panose="02040503050406030204" pitchFamily="18" charset="0"/>
                                  </a:rPr>
                                  <m:t>⋆</m:t>
                                </m:r>
                              </m:sup>
                            </m:sSup>
                            <m:r>
                              <a:rPr lang="en-US" altLang="zh-CN" sz="2100" i="1">
                                <a:latin typeface="Cambria Math" panose="02040503050406030204" pitchFamily="18" charset="0"/>
                                <a:ea typeface="Cambria Math" panose="02040503050406030204" pitchFamily="18" charset="0"/>
                              </a:rPr>
                              <m:t>|</m:t>
                            </m:r>
                            <m:r>
                              <a:rPr lang="en-US" altLang="zh-CN" sz="2100" b="1" i="1">
                                <a:latin typeface="Cambria Math" panose="02040503050406030204" pitchFamily="18" charset="0"/>
                                <a:ea typeface="Cambria Math" panose="02040503050406030204" pitchFamily="18" charset="0"/>
                              </a:rPr>
                              <m:t>𝒙</m:t>
                            </m:r>
                          </m:e>
                        </m:d>
                      </m:e>
                    </m:d>
                  </m:oMath>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2463876" y="6202852"/>
                <a:ext cx="2278188" cy="457113"/>
              </a:xfrm>
              <a:prstGeom prst="rect">
                <a:avLst/>
              </a:prstGeom>
              <a:blipFill>
                <a:blip r:embed="rId8"/>
                <a:stretch>
                  <a:fillRect b="-9333"/>
                </a:stretch>
              </a:blipFill>
            </p:spPr>
            <p:txBody>
              <a:bodyPr/>
              <a:lstStyle/>
              <a:p>
                <a:r>
                  <a:rPr lang="zh-CN" altLang="en-US">
                    <a:noFill/>
                  </a:rPr>
                  <a:t> </a:t>
                </a:r>
              </a:p>
            </p:txBody>
          </p:sp>
        </mc:Fallback>
      </mc:AlternateContent>
      <p:sp>
        <p:nvSpPr>
          <p:cNvPr id="12" name="矩形 11"/>
          <p:cNvSpPr/>
          <p:nvPr/>
        </p:nvSpPr>
        <p:spPr>
          <a:xfrm>
            <a:off x="5955564" y="4387892"/>
            <a:ext cx="2970621" cy="1384995"/>
          </a:xfrm>
          <a:prstGeom prst="rect">
            <a:avLst/>
          </a:prstGeom>
        </p:spPr>
        <p:txBody>
          <a:bodyPr wrap="square">
            <a:spAutoFit/>
          </a:bodyPr>
          <a:lstStyle/>
          <a:p>
            <a:r>
              <a:rPr lang="zh-CN" altLang="en-US" sz="2100" dirty="0"/>
              <a:t>最近邻分类虽简单，但它的泛化错误率不超过贝叶斯最优分类器错误率的</a:t>
            </a:r>
            <a:r>
              <a:rPr lang="zh-CN" altLang="en-US" sz="2100" dirty="0">
                <a:solidFill>
                  <a:srgbClr val="FF0000"/>
                </a:solidFill>
              </a:rPr>
              <a:t>两倍</a:t>
            </a:r>
            <a:r>
              <a:rPr lang="zh-CN" altLang="en-US" sz="2100" dirty="0"/>
              <a:t>！</a:t>
            </a:r>
            <a:endParaRPr lang="en-US" altLang="zh-CN" sz="2100" dirty="0"/>
          </a:p>
        </p:txBody>
      </p:sp>
    </p:spTree>
    <p:extLst>
      <p:ext uri="{BB962C8B-B14F-4D97-AF65-F5344CB8AC3E}">
        <p14:creationId xmlns:p14="http://schemas.microsoft.com/office/powerpoint/2010/main" val="186371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维数灾难 </a:t>
            </a:r>
            <a:r>
              <a:rPr lang="en-US" altLang="zh-CN" dirty="0"/>
              <a:t>(curse of dimensionality)</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smtClean="0"/>
                  <a:t>上述</a:t>
                </a:r>
                <a:r>
                  <a:rPr lang="zh-CN" altLang="en-US" dirty="0"/>
                  <a:t>讨论基于一个重要的假设：任意测试样本   附近的任意小的  距离范围内总能找到一个训练样本，即训练样本的采样密度足够大，或称为“密采样”</a:t>
                </a:r>
                <a:r>
                  <a:rPr lang="zh-CN" altLang="en-US" dirty="0" smtClean="0"/>
                  <a:t>。</a:t>
                </a:r>
                <a:endParaRPr lang="en-US" altLang="zh-CN" dirty="0"/>
              </a:p>
              <a:p>
                <a:r>
                  <a:rPr lang="zh-CN" altLang="en-US" dirty="0"/>
                  <a:t>然而，这个假设在现实任务中通常很难</a:t>
                </a:r>
                <a:r>
                  <a:rPr lang="zh-CN" altLang="en-US" dirty="0" smtClean="0"/>
                  <a:t>满足</a:t>
                </a:r>
                <a:endParaRPr lang="en-US" altLang="zh-CN" dirty="0"/>
              </a:p>
              <a:p>
                <a:pPr marL="514350" lvl="2">
                  <a:spcBef>
                    <a:spcPts val="750"/>
                  </a:spcBef>
                </a:pPr>
                <a:r>
                  <a:rPr lang="zh-CN" altLang="en-US" sz="1800" dirty="0"/>
                  <a:t>若属性维数为</a:t>
                </a:r>
                <a14:m>
                  <m:oMath xmlns:m="http://schemas.openxmlformats.org/officeDocument/2006/math">
                    <m:r>
                      <a:rPr lang="en-US" altLang="zh-CN" sz="1800" i="1" dirty="0" smtClean="0">
                        <a:solidFill>
                          <a:srgbClr val="FF0000"/>
                        </a:solidFill>
                        <a:latin typeface="Cambria Math" panose="02040503050406030204" pitchFamily="18" charset="0"/>
                      </a:rPr>
                      <m:t>1</m:t>
                    </m:r>
                  </m:oMath>
                </a14:m>
                <a:r>
                  <a:rPr lang="zh-CN" altLang="en-US" sz="1800" dirty="0"/>
                  <a:t>，当</a:t>
                </a:r>
                <a14:m>
                  <m:oMath xmlns:m="http://schemas.openxmlformats.org/officeDocument/2006/math">
                    <m:r>
                      <a:rPr lang="en-US" altLang="zh-CN" sz="1800" b="0" i="1" dirty="0" smtClean="0">
                        <a:latin typeface="Cambria Math" panose="02040503050406030204" pitchFamily="18" charset="0"/>
                      </a:rPr>
                      <m:t>𝛿</m:t>
                    </m:r>
                    <m:r>
                      <a:rPr lang="en-US" altLang="zh-CN" sz="1800" i="1" dirty="0">
                        <a:latin typeface="Cambria Math" panose="02040503050406030204" pitchFamily="18" charset="0"/>
                      </a:rPr>
                      <m:t>=0.001</m:t>
                    </m:r>
                  </m:oMath>
                </a14:m>
                <a:r>
                  <a:rPr lang="zh-CN" altLang="en-US" sz="1800" dirty="0"/>
                  <a:t>，仅考虑单个属性，则仅需</a:t>
                </a:r>
                <a:r>
                  <a:rPr lang="en-US" altLang="zh-CN" sz="1800" dirty="0">
                    <a:solidFill>
                      <a:srgbClr val="FF0000"/>
                    </a:solidFill>
                  </a:rPr>
                  <a:t>1000</a:t>
                </a:r>
                <a:r>
                  <a:rPr lang="zh-CN" altLang="en-US" sz="1800" dirty="0"/>
                  <a:t>个样本点平均分布在归一化后的属性取值范围内，即可使得任意测试样本在其附近</a:t>
                </a:r>
                <a14:m>
                  <m:oMath xmlns:m="http://schemas.openxmlformats.org/officeDocument/2006/math">
                    <m:r>
                      <a:rPr lang="en-US" altLang="zh-CN" sz="1800" i="1" dirty="0" smtClean="0">
                        <a:latin typeface="Cambria Math" panose="02040503050406030204" pitchFamily="18" charset="0"/>
                      </a:rPr>
                      <m:t>0.001</m:t>
                    </m:r>
                  </m:oMath>
                </a14:m>
                <a:r>
                  <a:rPr lang="zh-CN" altLang="en-US" sz="1800" dirty="0"/>
                  <a:t>距离范围内总能找到一个训练样本，此时最近邻分类器的错误率不超过贝叶斯最优分类器的错误率的两倍。若属性维数为</a:t>
                </a:r>
                <a:r>
                  <a:rPr lang="en-US" altLang="zh-CN" sz="1800" dirty="0">
                    <a:solidFill>
                      <a:srgbClr val="FF0000"/>
                    </a:solidFill>
                  </a:rPr>
                  <a:t>20</a:t>
                </a:r>
                <a:r>
                  <a:rPr lang="zh-CN" altLang="en-US" sz="1800" dirty="0"/>
                  <a:t>，若样本满足密采样条件，则至少</a:t>
                </a:r>
                <a:r>
                  <a:rPr lang="zh-CN" altLang="en-US" sz="1800" dirty="0" smtClean="0"/>
                  <a:t>需要</a:t>
                </a:r>
                <a14:m>
                  <m:oMath xmlns:m="http://schemas.openxmlformats.org/officeDocument/2006/math">
                    <m:sSup>
                      <m:sSupPr>
                        <m:ctrlPr>
                          <a:rPr lang="en-US" altLang="zh-CN" sz="1800" b="0" i="1" smtClean="0">
                            <a:solidFill>
                              <a:srgbClr val="FF0000"/>
                            </a:solidFill>
                            <a:latin typeface="Cambria Math" panose="02040503050406030204" pitchFamily="18" charset="0"/>
                          </a:rPr>
                        </m:ctrlPr>
                      </m:sSupPr>
                      <m:e>
                        <m:r>
                          <a:rPr lang="en-US" altLang="zh-CN" sz="1800" b="0" i="1" smtClean="0">
                            <a:solidFill>
                              <a:srgbClr val="FF0000"/>
                            </a:solidFill>
                            <a:latin typeface="Cambria Math" panose="02040503050406030204" pitchFamily="18" charset="0"/>
                          </a:rPr>
                          <m:t>1000</m:t>
                        </m:r>
                      </m:e>
                      <m:sup>
                        <m:r>
                          <a:rPr lang="en-US" altLang="zh-CN" sz="1800" b="0" i="1" smtClean="0">
                            <a:solidFill>
                              <a:srgbClr val="FF0000"/>
                            </a:solidFill>
                            <a:latin typeface="Cambria Math" panose="02040503050406030204" pitchFamily="18" charset="0"/>
                          </a:rPr>
                          <m:t>20</m:t>
                        </m:r>
                      </m:sup>
                    </m:sSup>
                  </m:oMath>
                </a14:m>
                <a:r>
                  <a:rPr lang="zh-CN" altLang="en-US" sz="1800" dirty="0" smtClean="0"/>
                  <a:t>个样本</a:t>
                </a:r>
                <a:endParaRPr lang="en-US" altLang="zh-CN" sz="1800" dirty="0"/>
              </a:p>
              <a:p>
                <a:pPr marL="514350" lvl="2">
                  <a:spcBef>
                    <a:spcPts val="750"/>
                  </a:spcBef>
                </a:pPr>
                <a:r>
                  <a:rPr lang="zh-CN" altLang="en-US" sz="1800" dirty="0"/>
                  <a:t>现实应用中属性维数经常成千上万，要满足密采样条件所需的样本数目是无法达到的</a:t>
                </a:r>
                <a:r>
                  <a:rPr lang="zh-CN" altLang="en-US" sz="1800" dirty="0" smtClean="0"/>
                  <a:t>天文数字</a:t>
                </a:r>
                <a:endParaRPr lang="en-US" altLang="zh-CN" sz="1800" dirty="0"/>
              </a:p>
              <a:p>
                <a:pPr marL="514350" lvl="2">
                  <a:spcBef>
                    <a:spcPts val="750"/>
                  </a:spcBef>
                </a:pPr>
                <a:r>
                  <a:rPr lang="zh-CN" altLang="en-US" sz="1800" dirty="0" smtClean="0"/>
                  <a:t>许多</a:t>
                </a:r>
                <a:r>
                  <a:rPr lang="zh-CN" altLang="en-US" sz="1800" dirty="0"/>
                  <a:t>学习方法都涉及距离计算，而高维空间会给距离计算带来很大的麻烦，例如当维数很高时甚至连计算内积都不再</a:t>
                </a:r>
                <a:r>
                  <a:rPr lang="zh-CN" altLang="en-US" sz="1800" dirty="0" smtClean="0"/>
                  <a:t>容易</a:t>
                </a:r>
                <a:endParaRPr lang="en-US" altLang="zh-CN" sz="1800" dirty="0" smtClean="0"/>
              </a:p>
              <a:p>
                <a:pPr marL="514350" lvl="2">
                  <a:spcBef>
                    <a:spcPts val="750"/>
                  </a:spcBef>
                </a:pPr>
                <a:endParaRPr lang="en-US" altLang="zh-CN" sz="1800"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69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a:t>
            </a:fld>
            <a:endParaRPr lang="zh-CN" altLang="en-US"/>
          </a:p>
        </p:txBody>
      </p:sp>
      <p:sp>
        <p:nvSpPr>
          <p:cNvPr id="8" name="矩形 7"/>
          <p:cNvSpPr/>
          <p:nvPr/>
        </p:nvSpPr>
        <p:spPr>
          <a:xfrm>
            <a:off x="628650" y="5586524"/>
            <a:ext cx="7968698" cy="738664"/>
          </a:xfrm>
          <a:prstGeom prst="rect">
            <a:avLst/>
          </a:prstGeom>
        </p:spPr>
        <p:txBody>
          <a:bodyPr wrap="square">
            <a:spAutoFit/>
          </a:bodyPr>
          <a:lstStyle/>
          <a:p>
            <a:pPr marL="0" lvl="2">
              <a:spcBef>
                <a:spcPts val="750"/>
              </a:spcBef>
            </a:pPr>
            <a:r>
              <a:rPr lang="zh-CN" altLang="en-US" sz="2100" dirty="0"/>
              <a:t>在高维情形下出现的数据样本稀疏、距离计算困难等问题，是所有机器学习方法共同面临的严重障碍，被称为“</a:t>
            </a:r>
            <a:r>
              <a:rPr lang="zh-CN" altLang="en-US" sz="2100" dirty="0">
                <a:solidFill>
                  <a:srgbClr val="FF0000"/>
                </a:solidFill>
              </a:rPr>
              <a:t>维数灾难</a:t>
            </a:r>
            <a:r>
              <a:rPr lang="zh-CN" altLang="en-US" sz="2100" dirty="0"/>
              <a:t>”           </a:t>
            </a:r>
            <a:endParaRPr lang="en-US" altLang="zh-CN" sz="2100" dirty="0"/>
          </a:p>
        </p:txBody>
      </p:sp>
    </p:spTree>
    <p:extLst>
      <p:ext uri="{BB962C8B-B14F-4D97-AF65-F5344CB8AC3E}">
        <p14:creationId xmlns:p14="http://schemas.microsoft.com/office/powerpoint/2010/main" val="157762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低维嵌入</a:t>
            </a:r>
          </a:p>
        </p:txBody>
      </p:sp>
      <p:sp>
        <p:nvSpPr>
          <p:cNvPr id="3" name="内容占位符 2"/>
          <p:cNvSpPr>
            <a:spLocks noGrp="1"/>
          </p:cNvSpPr>
          <p:nvPr>
            <p:ph idx="1"/>
          </p:nvPr>
        </p:nvSpPr>
        <p:spPr/>
        <p:txBody>
          <a:bodyPr/>
          <a:lstStyle/>
          <a:p>
            <a:r>
              <a:rPr lang="zh-CN" altLang="en-US" dirty="0"/>
              <a:t>缓解维数灾难的一个重要途径是降维</a:t>
            </a:r>
            <a:r>
              <a:rPr lang="en-US" altLang="zh-CN" dirty="0"/>
              <a:t>(dimension</a:t>
            </a:r>
            <a:r>
              <a:rPr lang="zh-CN" altLang="en-US" dirty="0"/>
              <a:t> </a:t>
            </a:r>
            <a:r>
              <a:rPr lang="en-US" altLang="zh-CN" dirty="0"/>
              <a:t>reduction)</a:t>
            </a:r>
          </a:p>
          <a:p>
            <a:pPr lvl="1"/>
            <a:endParaRPr lang="en-US" altLang="zh-CN" dirty="0" smtClean="0"/>
          </a:p>
          <a:p>
            <a:pPr lvl="1"/>
            <a:r>
              <a:rPr lang="zh-CN" altLang="en-US" dirty="0" smtClean="0"/>
              <a:t>通过</a:t>
            </a:r>
            <a:r>
              <a:rPr lang="zh-CN" altLang="en-US" dirty="0"/>
              <a:t>某种数学变换，将原始高维属性空间转变为一个低维“子空间” </a:t>
            </a:r>
            <a:r>
              <a:rPr lang="en-US" altLang="zh-CN" dirty="0"/>
              <a:t>(subspace)</a:t>
            </a:r>
            <a:r>
              <a:rPr lang="zh-CN" altLang="en-US" dirty="0"/>
              <a:t>，在这个子空间中样本密度大幅度提高，距离计算也变得更为容易</a:t>
            </a:r>
            <a:r>
              <a:rPr lang="zh-CN" altLang="en-US" dirty="0" smtClean="0"/>
              <a:t>。</a:t>
            </a:r>
            <a:endParaRPr lang="en-US" altLang="zh-CN" dirty="0" smtClean="0"/>
          </a:p>
          <a:p>
            <a:pPr lvl="1"/>
            <a:endParaRPr lang="en-US" altLang="zh-CN" dirty="0"/>
          </a:p>
          <a:p>
            <a:pPr lvl="1"/>
            <a:endParaRPr lang="en-US" altLang="zh-CN" dirty="0" smtClean="0"/>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a:t>
            </a:fld>
            <a:endParaRPr lang="zh-CN" altLang="en-US"/>
          </a:p>
        </p:txBody>
      </p:sp>
      <p:sp>
        <p:nvSpPr>
          <p:cNvPr id="8" name="矩形 7"/>
          <p:cNvSpPr/>
          <p:nvPr/>
        </p:nvSpPr>
        <p:spPr>
          <a:xfrm>
            <a:off x="628650" y="3673359"/>
            <a:ext cx="4860234" cy="1626086"/>
          </a:xfrm>
          <a:prstGeom prst="rect">
            <a:avLst/>
          </a:prstGeom>
        </p:spPr>
        <p:txBody>
          <a:bodyPr wrap="square">
            <a:spAutoFit/>
          </a:bodyPr>
          <a:lstStyle/>
          <a:p>
            <a:pPr marL="172800" indent="-172800">
              <a:buFont typeface="Arial" panose="020B0604020202020204" pitchFamily="34" charset="0"/>
              <a:buChar char="•"/>
            </a:pPr>
            <a:r>
              <a:rPr lang="de-DE" altLang="zh-CN" sz="2100" dirty="0"/>
              <a:t>为什么能进行降维？</a:t>
            </a:r>
          </a:p>
          <a:p>
            <a:pPr marL="514800" lvl="2" indent="-172800">
              <a:spcBef>
                <a:spcPts val="750"/>
              </a:spcBef>
              <a:buFont typeface="Arial" panose="020B0604020202020204" pitchFamily="34" charset="0"/>
              <a:buChar char="•"/>
            </a:pPr>
            <a:r>
              <a:rPr lang="zh-CN" altLang="de-DE" dirty="0"/>
              <a:t>数据样本虽然是高维的，但与学习任务密切相关的也许仅是某个低维分布，即高维空间中的一个</a:t>
            </a:r>
            <a:r>
              <a:rPr lang="zh-CN" altLang="de-DE" dirty="0">
                <a:solidFill>
                  <a:srgbClr val="FF0000"/>
                </a:solidFill>
              </a:rPr>
              <a:t>低维</a:t>
            </a:r>
            <a:r>
              <a:rPr lang="de-DE" altLang="zh-CN" dirty="0">
                <a:solidFill>
                  <a:srgbClr val="FF0000"/>
                </a:solidFill>
              </a:rPr>
              <a:t>“</a:t>
            </a:r>
            <a:r>
              <a:rPr lang="zh-CN" altLang="de-DE" dirty="0">
                <a:solidFill>
                  <a:srgbClr val="FF0000"/>
                </a:solidFill>
              </a:rPr>
              <a:t>嵌入</a:t>
            </a:r>
            <a:r>
              <a:rPr lang="de-DE" altLang="zh-CN" dirty="0">
                <a:solidFill>
                  <a:srgbClr val="FF0000"/>
                </a:solidFill>
              </a:rPr>
              <a:t>” (embedding)</a:t>
            </a:r>
            <a:r>
              <a:rPr lang="zh-CN" altLang="de-DE" dirty="0"/>
              <a:t>，因而可以对数据进行有效的降维。</a:t>
            </a:r>
            <a:endParaRPr lang="de-DE" altLang="zh-CN" dirty="0"/>
          </a:p>
        </p:txBody>
      </p:sp>
      <p:pic>
        <p:nvPicPr>
          <p:cNvPr id="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8884" y="3402619"/>
            <a:ext cx="3510845" cy="2167565"/>
          </a:xfrm>
          <a:prstGeom prst="rect">
            <a:avLst/>
          </a:prstGeom>
        </p:spPr>
      </p:pic>
    </p:spTree>
    <p:extLst>
      <p:ext uri="{BB962C8B-B14F-4D97-AF65-F5344CB8AC3E}">
        <p14:creationId xmlns:p14="http://schemas.microsoft.com/office/powerpoint/2010/main" val="148068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多维</a:t>
            </a:r>
            <a:r>
              <a:rPr lang="zh-CN" altLang="en-US" dirty="0" smtClean="0"/>
              <a:t>缩放（</a:t>
            </a:r>
            <a:r>
              <a:rPr lang="en-US" altLang="zh-CN" dirty="0" smtClean="0"/>
              <a:t>MDS</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若要求原始空间中样本之间的距离在低维空间中得以保持，即得到“多维缩放”</a:t>
                </a:r>
                <a:r>
                  <a:rPr lang="en-US" altLang="zh-CN" dirty="0"/>
                  <a:t>(Multiple</a:t>
                </a:r>
                <a:r>
                  <a:rPr lang="zh-CN" altLang="en-US" dirty="0"/>
                  <a:t> </a:t>
                </a:r>
                <a:r>
                  <a:rPr lang="en-US" altLang="zh-CN" dirty="0"/>
                  <a:t>Dimensional</a:t>
                </a:r>
                <a:r>
                  <a:rPr lang="zh-CN" altLang="en-US" dirty="0"/>
                  <a:t> </a:t>
                </a:r>
                <a:r>
                  <a:rPr lang="en-US" altLang="zh-CN" dirty="0"/>
                  <a:t>Scaling,</a:t>
                </a:r>
                <a:r>
                  <a:rPr lang="zh-CN" altLang="en-US" dirty="0"/>
                  <a:t> </a:t>
                </a:r>
                <a:r>
                  <a:rPr lang="en-US" altLang="zh-CN" dirty="0"/>
                  <a:t>MDS)</a:t>
                </a:r>
                <a:r>
                  <a:rPr lang="zh-CN" altLang="en-US" dirty="0" smtClean="0"/>
                  <a:t>：</a:t>
                </a:r>
                <a:endParaRPr lang="en-US" altLang="zh-CN" dirty="0" smtClean="0"/>
              </a:p>
              <a:p>
                <a:endParaRPr lang="en-US" altLang="zh-CN" dirty="0"/>
              </a:p>
              <a:p>
                <a:r>
                  <a:rPr lang="zh-CN" altLang="en-US" dirty="0"/>
                  <a:t>假定有</a:t>
                </a:r>
                <a:r>
                  <a:rPr lang="en-US" altLang="zh-CN" dirty="0"/>
                  <a:t>m</a:t>
                </a:r>
                <a:r>
                  <a:rPr lang="zh-CN" altLang="en-US" dirty="0"/>
                  <a:t>个样本，在原始空间中的距离矩阵</a:t>
                </a:r>
                <a:r>
                  <a:rPr lang="zh-CN" altLang="en-US" dirty="0" smtClean="0"/>
                  <a:t>为</a:t>
                </a:r>
                <a14:m>
                  <m:oMath xmlns:m="http://schemas.openxmlformats.org/officeDocument/2006/math">
                    <m:r>
                      <a:rPr lang="en-US" altLang="zh-CN" b="1" i="1" smtClean="0">
                        <a:latin typeface="Cambria Math" panose="02040503050406030204" pitchFamily="18" charset="0"/>
                      </a:rPr>
                      <m:t>𝑫</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p>
                    </m:sSup>
                  </m:oMath>
                </a14:m>
                <a:r>
                  <a:rPr lang="zh-CN" altLang="en-US" dirty="0" smtClean="0"/>
                  <a:t>，</a:t>
                </a:r>
                <a:r>
                  <a:rPr lang="zh-CN" altLang="en-US" dirty="0"/>
                  <a:t>其第</a:t>
                </a:r>
                <a14:m>
                  <m:oMath xmlns:m="http://schemas.openxmlformats.org/officeDocument/2006/math">
                    <m:r>
                      <a:rPr lang="en-US" altLang="zh-CN" i="1" dirty="0" smtClean="0">
                        <a:latin typeface="Cambria Math" panose="02040503050406030204" pitchFamily="18" charset="0"/>
                      </a:rPr>
                      <m:t>𝑖</m:t>
                    </m:r>
                  </m:oMath>
                </a14:m>
                <a:r>
                  <a:rPr lang="zh-CN" altLang="en-US" dirty="0"/>
                  <a:t>行</a:t>
                </a:r>
                <a14:m>
                  <m:oMath xmlns:m="http://schemas.openxmlformats.org/officeDocument/2006/math">
                    <m:r>
                      <a:rPr lang="en-US" altLang="zh-CN" i="1" dirty="0" smtClean="0">
                        <a:latin typeface="Cambria Math" panose="02040503050406030204" pitchFamily="18" charset="0"/>
                      </a:rPr>
                      <m:t>𝑗</m:t>
                    </m:r>
                  </m:oMath>
                </a14:m>
                <a:r>
                  <a:rPr lang="zh-CN" altLang="en-US" dirty="0"/>
                  <a:t>列的元素</a:t>
                </a:r>
                <a14:m>
                  <m:oMath xmlns:m="http://schemas.openxmlformats.org/officeDocument/2006/math">
                    <m:r>
                      <a:rPr lang="en-US" altLang="zh-CN" b="0" i="1" dirty="0" smtClean="0">
                        <a:latin typeface="Cambria Math" panose="02040503050406030204" pitchFamily="18" charset="0"/>
                      </a:rPr>
                      <m:t>𝑑𝑖𝑠</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𝑖𝑗</m:t>
                        </m:r>
                      </m:sub>
                    </m:sSub>
                  </m:oMath>
                </a14:m>
                <a:r>
                  <a:rPr lang="zh-CN" altLang="en-US" dirty="0"/>
                  <a:t>为</a:t>
                </a:r>
                <a:r>
                  <a:rPr lang="zh-CN" altLang="en-US" dirty="0" smtClean="0"/>
                  <a:t>样本</a:t>
                </a:r>
                <a14:m>
                  <m:oMath xmlns:m="http://schemas.openxmlformats.org/officeDocument/2006/math">
                    <m:r>
                      <a:rPr lang="en-US" altLang="zh-CN" b="0" i="1" smtClean="0">
                        <a:latin typeface="Cambria Math" panose="02040503050406030204" pitchFamily="18" charset="0"/>
                      </a:rPr>
                      <m:t>𝑖</m:t>
                    </m:r>
                  </m:oMath>
                </a14:m>
                <a:r>
                  <a:rPr lang="zh-CN" altLang="en-US" dirty="0" smtClean="0"/>
                  <a:t>到</a:t>
                </a:r>
                <a14:m>
                  <m:oMath xmlns:m="http://schemas.openxmlformats.org/officeDocument/2006/math">
                    <m:r>
                      <a:rPr lang="en-US" altLang="zh-CN" b="0" i="1" dirty="0" smtClean="0">
                        <a:latin typeface="Cambria Math" panose="02040503050406030204" pitchFamily="18" charset="0"/>
                      </a:rPr>
                      <m:t>𝑗</m:t>
                    </m:r>
                  </m:oMath>
                </a14:m>
                <a:r>
                  <a:rPr lang="zh-CN" altLang="en-US" dirty="0"/>
                  <a:t>的</a:t>
                </a:r>
                <a:r>
                  <a:rPr lang="zh-CN" altLang="en-US" dirty="0" smtClean="0"/>
                  <a:t>距离</a:t>
                </a:r>
                <a:endParaRPr lang="en-US" altLang="zh-CN" dirty="0" smtClean="0"/>
              </a:p>
              <a:p>
                <a:endParaRPr lang="en-US" altLang="zh-CN" dirty="0" smtClean="0"/>
              </a:p>
              <a:p>
                <a:r>
                  <a:rPr lang="zh-CN" altLang="en-US" dirty="0" smtClean="0"/>
                  <a:t>目标</a:t>
                </a:r>
                <a:r>
                  <a:rPr lang="zh-CN" altLang="en-US" dirty="0"/>
                  <a:t>是获得样本</a:t>
                </a:r>
                <a:r>
                  <a:rPr lang="zh-CN" altLang="en-US" dirty="0" smtClean="0"/>
                  <a:t>在</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𝑑</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e>
                    </m:d>
                  </m:oMath>
                </a14:m>
                <a:r>
                  <a:rPr lang="zh-CN" altLang="en-US" dirty="0" smtClean="0"/>
                  <a:t>维</a:t>
                </a:r>
                <a:r>
                  <a:rPr lang="zh-CN" altLang="en-US" dirty="0"/>
                  <a:t>空间中的欧氏距离等于原始空间中的距离，</a:t>
                </a:r>
                <a:r>
                  <a:rPr lang="zh-CN" altLang="en-US" dirty="0" smtClean="0"/>
                  <a:t>即</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𝑗</m:t>
                            </m:r>
                          </m:sub>
                        </m:sSub>
                      </m:e>
                    </m:d>
                    <m:r>
                      <a:rPr lang="en-US" altLang="zh-CN" i="1">
                        <a:latin typeface="Cambria Math" panose="02040503050406030204" pitchFamily="18" charset="0"/>
                      </a:rPr>
                      <m:t>=</m:t>
                    </m:r>
                    <m:r>
                      <m:rPr>
                        <m:sty m:val="p"/>
                      </m:rPr>
                      <a:rPr lang="en-US" altLang="zh-CN" b="0" i="0" smtClean="0">
                        <a:latin typeface="Cambria Math" panose="02040503050406030204" pitchFamily="18" charset="0"/>
                      </a:rPr>
                      <m:t>dis</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t</m:t>
                        </m:r>
                      </m:e>
                      <m:sub>
                        <m:r>
                          <a:rPr lang="en-US" altLang="zh-CN" b="0" i="1" smtClean="0">
                            <a:latin typeface="Cambria Math" panose="02040503050406030204" pitchFamily="18" charset="0"/>
                          </a:rPr>
                          <m:t>𝑖𝑗</m:t>
                        </m:r>
                      </m:sub>
                    </m:sSub>
                  </m:oMath>
                </a14:m>
                <a:endParaRPr lang="en-US" altLang="zh-CN" dirty="0"/>
              </a:p>
              <a:p>
                <a:endParaRPr lang="en-US" altLang="zh-CN" dirty="0" smtClean="0"/>
              </a:p>
              <a:p>
                <a:r>
                  <a:rPr lang="zh-CN" altLang="en-US" dirty="0" smtClean="0"/>
                  <a:t>令</a:t>
                </a:r>
                <a14:m>
                  <m:oMath xmlns:m="http://schemas.openxmlformats.org/officeDocument/2006/math">
                    <m:r>
                      <a:rPr lang="en-US" altLang="zh-CN" b="1" i="1" dirty="0" smtClean="0">
                        <a:latin typeface="Cambria Math" panose="02040503050406030204" pitchFamily="18" charset="0"/>
                      </a:rPr>
                      <m:t>𝑩</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1" i="1" dirty="0" smtClean="0">
                            <a:latin typeface="Cambria Math" panose="02040503050406030204" pitchFamily="18" charset="0"/>
                          </a:rPr>
                          <m:t>𝒁</m:t>
                        </m:r>
                      </m:e>
                      <m:sup>
                        <m:r>
                          <a:rPr lang="en-US" altLang="zh-CN" b="0" i="1" dirty="0" smtClean="0">
                            <a:latin typeface="Cambria Math" panose="02040503050406030204" pitchFamily="18" charset="0"/>
                          </a:rPr>
                          <m:t>⊤</m:t>
                        </m:r>
                      </m:sup>
                    </m:sSup>
                    <m:r>
                      <a:rPr lang="en-US" altLang="zh-CN" b="1" i="1" dirty="0" smtClean="0">
                        <a:latin typeface="Cambria Math" panose="02040503050406030204" pitchFamily="18" charset="0"/>
                      </a:rPr>
                      <m:t>𝒁</m:t>
                    </m:r>
                  </m:oMath>
                </a14:m>
                <a:r>
                  <a:rPr lang="zh-CN" altLang="en-US" dirty="0" smtClean="0"/>
                  <a:t>，其中</a:t>
                </a:r>
                <a14:m>
                  <m:oMath xmlns:m="http://schemas.openxmlformats.org/officeDocument/2006/math">
                    <m:r>
                      <a:rPr lang="en-US" altLang="zh-CN" b="1" i="1" dirty="0" smtClean="0">
                        <a:latin typeface="Cambria Math" panose="02040503050406030204" pitchFamily="18" charset="0"/>
                      </a:rPr>
                      <m:t>𝑩</m:t>
                    </m:r>
                  </m:oMath>
                </a14:m>
                <a:r>
                  <a:rPr lang="zh-CN" altLang="en-US" dirty="0" smtClean="0"/>
                  <a:t>为</a:t>
                </a:r>
                <a:r>
                  <a:rPr lang="zh-CN" altLang="en-US" dirty="0"/>
                  <a:t>降维后的内积</a:t>
                </a:r>
                <a:r>
                  <a:rPr lang="zh-CN" altLang="en-US" dirty="0" smtClean="0"/>
                  <a:t>矩阵，</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𝑗</m:t>
                        </m:r>
                      </m:sub>
                    </m:sSub>
                  </m:oMath>
                </a14:m>
                <a:r>
                  <a:rPr lang="zh-CN" altLang="en-US" dirty="0" smtClean="0"/>
                  <a:t>，有</a:t>
                </a:r>
                <a:endParaRPr lang="en-US" altLang="zh-CN" dirty="0" smtClean="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2022/10/31</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166831" y="5973171"/>
                <a:ext cx="2248564" cy="441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i="1" smtClean="0">
                              <a:latin typeface="Cambria Math" panose="02040503050406030204" pitchFamily="18" charset="0"/>
                            </a:rPr>
                            <m:t>𝑏</m:t>
                          </m:r>
                        </m:e>
                        <m:sub>
                          <m:r>
                            <a:rPr lang="en-US" altLang="zh-CN" sz="2100" b="0" i="1" smtClean="0">
                              <a:latin typeface="Cambria Math" panose="02040503050406030204" pitchFamily="18" charset="0"/>
                            </a:rPr>
                            <m:t>𝑖𝑖</m:t>
                          </m:r>
                        </m:sub>
                      </m:sSub>
                      <m:r>
                        <a:rPr lang="en-US" altLang="zh-CN" sz="2100" i="1">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i="1" smtClean="0">
                              <a:latin typeface="Cambria Math" panose="02040503050406030204" pitchFamily="18" charset="0"/>
                            </a:rPr>
                            <m:t>𝑏</m:t>
                          </m:r>
                        </m:e>
                        <m:sub>
                          <m:r>
                            <a:rPr lang="en-US" altLang="zh-CN" sz="2100" b="0" i="1" smtClean="0">
                              <a:latin typeface="Cambria Math" panose="02040503050406030204" pitchFamily="18" charset="0"/>
                            </a:rPr>
                            <m:t>𝑗𝑗</m:t>
                          </m:r>
                        </m:sub>
                      </m:sSub>
                      <m:r>
                        <a:rPr lang="en-US" altLang="zh-CN" sz="2100" i="1">
                          <a:latin typeface="Cambria Math" panose="02040503050406030204" pitchFamily="18" charset="0"/>
                        </a:rPr>
                        <m:t>−2</m:t>
                      </m:r>
                      <m:sSub>
                        <m:sSubPr>
                          <m:ctrlPr>
                            <a:rPr lang="en-US" altLang="zh-CN" sz="2100" b="0" i="1" smtClean="0">
                              <a:latin typeface="Cambria Math" panose="02040503050406030204" pitchFamily="18" charset="0"/>
                            </a:rPr>
                          </m:ctrlPr>
                        </m:sSubPr>
                        <m:e>
                          <m:r>
                            <a:rPr lang="en-US" altLang="zh-CN" sz="2100" i="1" smtClean="0">
                              <a:latin typeface="Cambria Math" panose="02040503050406030204" pitchFamily="18" charset="0"/>
                            </a:rPr>
                            <m:t>𝑏</m:t>
                          </m:r>
                        </m:e>
                        <m:sub>
                          <m:r>
                            <a:rPr lang="en-US" altLang="zh-CN" sz="2100" b="0" i="1" smtClean="0">
                              <a:latin typeface="Cambria Math" panose="02040503050406030204" pitchFamily="18" charset="0"/>
                            </a:rPr>
                            <m:t>𝑖𝑗</m:t>
                          </m:r>
                        </m:sub>
                      </m:sSub>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3166831" y="5973171"/>
                <a:ext cx="2248564" cy="441468"/>
              </a:xfrm>
              <a:prstGeom prst="rect">
                <a:avLst/>
              </a:prstGeom>
              <a:blipFill>
                <a:blip r:embed="rId3"/>
                <a:stretch>
                  <a:fillRect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441860" y="5337177"/>
                <a:ext cx="3835602" cy="5393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100" i="0">
                          <a:latin typeface="Cambria Math" panose="02040503050406030204" pitchFamily="18" charset="0"/>
                        </a:rPr>
                        <m:t>dis</m:t>
                      </m:r>
                      <m:sSubSup>
                        <m:sSubSupPr>
                          <m:ctrlPr>
                            <a:rPr lang="en-US" altLang="zh-CN" sz="2100" i="1">
                              <a:latin typeface="Cambria Math" panose="02040503050406030204" pitchFamily="18" charset="0"/>
                            </a:rPr>
                          </m:ctrlPr>
                        </m:sSubSupPr>
                        <m:e>
                          <m:r>
                            <m:rPr>
                              <m:sty m:val="p"/>
                            </m:rPr>
                            <a:rPr lang="en-US" altLang="zh-CN" sz="2100" i="0">
                              <a:latin typeface="Cambria Math" panose="02040503050406030204" pitchFamily="18" charset="0"/>
                            </a:rPr>
                            <m:t>t</m:t>
                          </m:r>
                        </m:e>
                        <m:sub>
                          <m:r>
                            <a:rPr lang="en-US" altLang="zh-CN" sz="2100" i="1">
                              <a:latin typeface="Cambria Math" panose="02040503050406030204" pitchFamily="18" charset="0"/>
                            </a:rPr>
                            <m:t>𝑖𝑗</m:t>
                          </m:r>
                        </m:sub>
                        <m:sup>
                          <m:r>
                            <a:rPr lang="en-US" altLang="zh-CN" sz="2100" i="1">
                              <a:latin typeface="Cambria Math" panose="02040503050406030204" pitchFamily="18" charset="0"/>
                            </a:rPr>
                            <m:t>2</m:t>
                          </m:r>
                        </m:sup>
                      </m:sSubSup>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𝑖</m:t>
                                  </m:r>
                                </m:sub>
                              </m:sSub>
                            </m:e>
                          </m:d>
                        </m:e>
                        <m:sup>
                          <m:r>
                            <a:rPr lang="en-US" altLang="zh-CN" sz="2100" i="1">
                              <a:latin typeface="Cambria Math" panose="02040503050406030204" pitchFamily="18" charset="0"/>
                            </a:rPr>
                            <m:t>2</m:t>
                          </m:r>
                        </m:sup>
                      </m:sSup>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𝑗</m:t>
                                  </m:r>
                                </m:sub>
                              </m:sSub>
                            </m:e>
                          </m:d>
                        </m:e>
                        <m:sup>
                          <m:r>
                            <a:rPr lang="en-US" altLang="zh-CN" sz="2100" i="1">
                              <a:latin typeface="Cambria Math" panose="02040503050406030204" pitchFamily="18" charset="0"/>
                            </a:rPr>
                            <m:t>2</m:t>
                          </m:r>
                        </m:sup>
                      </m:sSup>
                      <m:r>
                        <a:rPr lang="en-US" altLang="zh-CN" sz="2100" i="1">
                          <a:latin typeface="Cambria Math" panose="02040503050406030204" pitchFamily="18" charset="0"/>
                        </a:rPr>
                        <m:t>−2</m:t>
                      </m:r>
                      <m:sSubSup>
                        <m:sSubSupPr>
                          <m:ctrlPr>
                            <a:rPr lang="en-US" altLang="zh-CN" sz="2100" i="1">
                              <a:latin typeface="Cambria Math" panose="02040503050406030204" pitchFamily="18" charset="0"/>
                            </a:rPr>
                          </m:ctrlPr>
                        </m:sSubSupPr>
                        <m:e>
                          <m:r>
                            <a:rPr lang="en-US" altLang="zh-CN" sz="2100" b="1" i="1">
                              <a:latin typeface="Cambria Math" panose="02040503050406030204" pitchFamily="18" charset="0"/>
                            </a:rPr>
                            <m:t>𝒛</m:t>
                          </m:r>
                        </m:e>
                        <m:sub>
                          <m:r>
                            <a:rPr lang="en-US" altLang="zh-CN" sz="2100" i="1">
                              <a:latin typeface="Cambria Math" panose="02040503050406030204" pitchFamily="18" charset="0"/>
                            </a:rPr>
                            <m:t>𝑖</m:t>
                          </m:r>
                        </m:sub>
                        <m:sup>
                          <m:r>
                            <a:rPr lang="en-US" altLang="zh-CN" sz="2100" i="1">
                              <a:latin typeface="Cambria Math" panose="02040503050406030204" pitchFamily="18" charset="0"/>
                            </a:rPr>
                            <m:t>⊤</m:t>
                          </m:r>
                        </m:sup>
                      </m:sSubSup>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𝒛</m:t>
                          </m:r>
                        </m:e>
                        <m:sub>
                          <m:r>
                            <a:rPr lang="en-US" altLang="zh-CN" sz="2100" i="1">
                              <a:latin typeface="Cambria Math" panose="02040503050406030204" pitchFamily="18" charset="0"/>
                            </a:rPr>
                            <m:t>𝑗</m:t>
                          </m:r>
                        </m:sub>
                      </m:sSub>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2441860" y="5337177"/>
                <a:ext cx="3835602" cy="53931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262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3436</TotalTime>
  <Words>2349</Words>
  <Application>Microsoft Office PowerPoint</Application>
  <PresentationFormat>全屏显示(4:3)</PresentationFormat>
  <Paragraphs>490</Paragraphs>
  <Slides>42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等线</vt:lpstr>
      <vt:lpstr>微软雅黑</vt:lpstr>
      <vt:lpstr>Arial</vt:lpstr>
      <vt:lpstr>Cambria Math</vt:lpstr>
      <vt:lpstr>Times New Roman</vt:lpstr>
      <vt:lpstr>Wingdings</vt:lpstr>
      <vt:lpstr>Office 主题​​</vt:lpstr>
      <vt:lpstr>第十章：降维与度量学习</vt:lpstr>
      <vt:lpstr>k近邻学习</vt:lpstr>
      <vt:lpstr>“懒惰学习”与“急切学习”</vt:lpstr>
      <vt:lpstr>k近邻分类示意图</vt:lpstr>
      <vt:lpstr>k近邻学习—1NN二分类错误率P(err)</vt:lpstr>
      <vt:lpstr>k近邻学习—1NN二分类错误率P(err)</vt:lpstr>
      <vt:lpstr>维数灾难 (curse of dimensionality)</vt:lpstr>
      <vt:lpstr>低维嵌入</vt:lpstr>
      <vt:lpstr>多维缩放（MDS）</vt:lpstr>
      <vt:lpstr>多维缩放（MDS）</vt:lpstr>
      <vt:lpstr>多维缩放（MDS）</vt:lpstr>
      <vt:lpstr>多维缩放（MDS）</vt:lpstr>
      <vt:lpstr>多维缩放（MDS）</vt:lpstr>
      <vt:lpstr>线性降维方法</vt:lpstr>
      <vt:lpstr>主成分分析</vt:lpstr>
      <vt:lpstr>主成分分析—最近重构性</vt:lpstr>
      <vt:lpstr>主成分分析—最近重构性</vt:lpstr>
      <vt:lpstr>主成分分析—最近重构性</vt:lpstr>
      <vt:lpstr>主成分分析—最大可分性</vt:lpstr>
      <vt:lpstr>主成分分析—求解</vt:lpstr>
      <vt:lpstr>主成分分析—算法</vt:lpstr>
      <vt:lpstr>主成分分析—维度选择</vt:lpstr>
      <vt:lpstr>核化线性降维</vt:lpstr>
      <vt:lpstr>核化主成分分析 (KPCA)</vt:lpstr>
      <vt:lpstr>核化主成分分析 (KPCA)</vt:lpstr>
      <vt:lpstr>流形学习</vt:lpstr>
      <vt:lpstr>等度量映射(Isometric Mapping，Isomap)</vt:lpstr>
      <vt:lpstr>等度量映射(Isometric Mapping，Isomap)</vt:lpstr>
      <vt:lpstr>等度量映射(Isometric Mapping，Isomap)</vt:lpstr>
      <vt:lpstr>局部线性嵌入 (Locally Linear Embedding，LLE)</vt:lpstr>
      <vt:lpstr>局部线性嵌入 (Locally Linear Embedding，LLE)</vt:lpstr>
      <vt:lpstr>局部线性嵌入 (Locally Linear Embedding，LLE)</vt:lpstr>
      <vt:lpstr>局部线性嵌入 (Locally Linear Embedding，LLE)</vt:lpstr>
      <vt:lpstr>局部线性嵌入 (Locally Linear Embedding，LLE)</vt:lpstr>
      <vt:lpstr>度量学习—研究动机</vt:lpstr>
      <vt:lpstr>度量学习</vt:lpstr>
      <vt:lpstr>度量学习</vt:lpstr>
      <vt:lpstr>近邻成分分析(Neighbourhood Component Analysis, NCA)</vt:lpstr>
      <vt:lpstr>近邻成分分析(Neighbourhood Component Analysis, NCA)</vt:lpstr>
      <vt:lpstr>度量学习</vt:lpstr>
      <vt:lpstr>度量学习</vt:lpstr>
      <vt:lpstr>习题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第一章：简介</dc:title>
  <dc:creator>Dove Lian</dc:creator>
  <cp:lastModifiedBy>Dove Lian</cp:lastModifiedBy>
  <cp:revision>856</cp:revision>
  <dcterms:created xsi:type="dcterms:W3CDTF">2020-09-10T02:05:53Z</dcterms:created>
  <dcterms:modified xsi:type="dcterms:W3CDTF">2022-10-31T06:03:47Z</dcterms:modified>
</cp:coreProperties>
</file>